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88" r:id="rId29"/>
    <p:sldId id="289" r:id="rId30"/>
    <p:sldId id="290" r:id="rId31"/>
    <p:sldId id="291" r:id="rId32"/>
    <p:sldId id="293" r:id="rId33"/>
    <p:sldId id="292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2"/>
    <a:srgbClr val="D7D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954" y="10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1!Сводная таблица1</c:name>
    <c:fmtId val="3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Распределение количества транзакций по торговым точкам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'Задание 1'!$B$2:$B$3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1'!$B$4:$B$8</c:f>
              <c:numCache>
                <c:formatCode>General</c:formatCode>
                <c:ptCount val="4"/>
                <c:pt idx="0">
                  <c:v>2775</c:v>
                </c:pt>
                <c:pt idx="1">
                  <c:v>2798</c:v>
                </c:pt>
                <c:pt idx="2">
                  <c:v>2615</c:v>
                </c:pt>
                <c:pt idx="3">
                  <c:v>2655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5-45B2-99A0-87FA8D7E8388}"/>
            </c:ext>
          </c:extLst>
        </c:ser>
        <c:ser>
          <c:idx val="1"/>
          <c:order val="1"/>
          <c:tx>
            <c:strRef>
              <c:f>'Задание 1'!$C$2:$C$3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1'!$C$4:$C$8</c:f>
              <c:numCache>
                <c:formatCode>General</c:formatCode>
                <c:ptCount val="4"/>
                <c:pt idx="0">
                  <c:v>1692</c:v>
                </c:pt>
                <c:pt idx="1">
                  <c:v>1687</c:v>
                </c:pt>
                <c:pt idx="2">
                  <c:v>1657</c:v>
                </c:pt>
                <c:pt idx="3">
                  <c:v>1593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A5-45B2-99A0-87FA8D7E8388}"/>
            </c:ext>
          </c:extLst>
        </c:ser>
        <c:ser>
          <c:idx val="2"/>
          <c:order val="2"/>
          <c:tx>
            <c:strRef>
              <c:f>'Задание 1'!$D$2:$D$3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1388</c:v>
                </c:pt>
                <c:pt idx="3">
                  <c:v>1326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A5-45B2-99A0-87FA8D7E8388}"/>
            </c:ext>
          </c:extLst>
        </c:ser>
        <c:ser>
          <c:idx val="3"/>
          <c:order val="3"/>
          <c:tx>
            <c:strRef>
              <c:f>'Задание 1'!$E$2:$E$3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1'!$E$4:$E$8</c:f>
              <c:numCache>
                <c:formatCode>General</c:formatCode>
                <c:ptCount val="4"/>
                <c:pt idx="0">
                  <c:v>855</c:v>
                </c:pt>
                <c:pt idx="1">
                  <c:v>910</c:v>
                </c:pt>
                <c:pt idx="2">
                  <c:v>227</c:v>
                </c:pt>
                <c:pt idx="3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A5-45B2-99A0-87FA8D7E8388}"/>
            </c:ext>
          </c:extLst>
        </c:ser>
        <c:ser>
          <c:idx val="4"/>
          <c:order val="4"/>
          <c:tx>
            <c:strRef>
              <c:f>'Задание 1'!$F$2:$F$3</c:f>
              <c:strCache>
                <c:ptCount val="1"/>
                <c:pt idx="0">
                  <c:v>ул. Чертановская,  20к2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1'!$F$4:$F$8</c:f>
              <c:numCache>
                <c:formatCode>General</c:formatCode>
                <c:ptCount val="4"/>
                <c:pt idx="2">
                  <c:v>1823</c:v>
                </c:pt>
                <c:pt idx="3">
                  <c:v>3172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A5-45B2-99A0-87FA8D7E8388}"/>
            </c:ext>
          </c:extLst>
        </c:ser>
        <c:ser>
          <c:idx val="5"/>
          <c:order val="5"/>
          <c:tx>
            <c:strRef>
              <c:f>'Задание 1'!$G$2:$G$3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1'!$G$4:$G$8</c:f>
              <c:numCache>
                <c:formatCode>General</c:formatCode>
                <c:ptCount val="4"/>
                <c:pt idx="0">
                  <c:v>1119</c:v>
                </c:pt>
                <c:pt idx="1">
                  <c:v>1070</c:v>
                </c:pt>
                <c:pt idx="2">
                  <c:v>1079</c:v>
                </c:pt>
                <c:pt idx="3">
                  <c:v>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A5-45B2-99A0-87FA8D7E8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  <a:effectLst/>
          </c:spPr>
        </c:serLines>
        <c:axId val="1843596688"/>
        <c:axId val="1653837184"/>
      </c:barChart>
      <c:catAx>
        <c:axId val="184359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3837184"/>
        <c:crosses val="autoZero"/>
        <c:auto val="1"/>
        <c:lblAlgn val="ctr"/>
        <c:lblOffset val="100"/>
        <c:noMultiLvlLbl val="0"/>
      </c:catAx>
      <c:valAx>
        <c:axId val="16538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35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C000"/>
          </a:solidFill>
          <a:ln>
            <a:noFill/>
          </a:ln>
          <a:effectLst/>
        </c:spPr>
      </c:pivotFmt>
      <c:pivotFmt>
        <c:idx val="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C000"/>
          </a:solidFill>
          <a:ln>
            <a:noFill/>
          </a:ln>
          <a:effectLst/>
        </c:spPr>
      </c:pivotFmt>
      <c:pivotFmt>
        <c:idx val="5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  <a:ln>
            <a:noFill/>
          </a:ln>
          <a:effectLst/>
        </c:spPr>
      </c:pivotFmt>
      <c:pivotFmt>
        <c:idx val="8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1'!$B$15</c:f>
              <c:strCache>
                <c:ptCount val="1"/>
                <c:pt idx="0">
                  <c:v>Среднее по полю Длительность платежа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C7-4B9E-AC52-80451119B6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1'!$A$16:$A$19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1'!$B$16:$B$19</c:f>
              <c:numCache>
                <c:formatCode>0</c:formatCode>
                <c:ptCount val="3"/>
                <c:pt idx="0">
                  <c:v>64.986666636541486</c:v>
                </c:pt>
                <c:pt idx="1">
                  <c:v>69.70238094259652</c:v>
                </c:pt>
                <c:pt idx="2">
                  <c:v>114.07432432421734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B9E-AC52-80451119B605}"/>
            </c:ext>
          </c:extLst>
        </c:ser>
        <c:ser>
          <c:idx val="1"/>
          <c:order val="1"/>
          <c:tx>
            <c:strRef>
              <c:f>'Задание 1'!$C$15</c:f>
              <c:strCache>
                <c:ptCount val="1"/>
                <c:pt idx="0">
                  <c:v>Количество по полю id_transaction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  <a:alpha val="0"/>
              </a:schemeClr>
            </a:solidFill>
            <a:ln>
              <a:solidFill>
                <a:srgbClr val="92D050">
                  <a:alpha val="0"/>
                </a:srgbClr>
              </a:solidFill>
            </a:ln>
            <a:effectLst/>
          </c:spPr>
          <c:invertIfNegative val="0"/>
          <c:cat>
            <c:strRef>
              <c:f>'Задание 1'!$A$16:$A$19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1'!$C$16:$C$19</c:f>
              <c:numCache>
                <c:formatCode>General</c:formatCode>
                <c:ptCount val="3"/>
                <c:pt idx="0">
                  <c:v>150</c:v>
                </c:pt>
                <c:pt idx="1">
                  <c:v>168</c:v>
                </c:pt>
                <c:pt idx="2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B9E-AC52-80451119B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3930639"/>
        <c:axId val="1011245231"/>
      </c:barChart>
      <c:catAx>
        <c:axId val="105393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11245231"/>
        <c:crosses val="autoZero"/>
        <c:auto val="1"/>
        <c:lblAlgn val="ctr"/>
        <c:lblOffset val="100"/>
        <c:noMultiLvlLbl val="0"/>
      </c:catAx>
      <c:valAx>
        <c:axId val="1011245231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53930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</c:pivotFmt>
      <c:pivotFmt>
        <c:idx val="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0000"/>
          </a:solidFill>
          <a:ln>
            <a:noFill/>
          </a:ln>
          <a:effectLst/>
        </c:spPr>
      </c:pivotFmt>
      <c:pivotFmt>
        <c:idx val="5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0000"/>
          </a:solidFill>
          <a:ln>
            <a:noFill/>
          </a:ln>
          <a:effectLst/>
        </c:spPr>
      </c:pivotFmt>
      <c:pivotFmt>
        <c:idx val="8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1'!$B$26</c:f>
              <c:strCache>
                <c:ptCount val="1"/>
                <c:pt idx="0">
                  <c:v>Среднее по полю Длительность платежа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5A-419A-A0CF-82A95A9E89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1'!$A$27:$A$29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1'!$B$27:$B$29</c:f>
              <c:numCache>
                <c:formatCode>0</c:formatCode>
                <c:ptCount val="3"/>
                <c:pt idx="0">
                  <c:v>207.90849670986918</c:v>
                </c:pt>
                <c:pt idx="1">
                  <c:v>230.29468595860121</c:v>
                </c:pt>
                <c:pt idx="2">
                  <c:v>186.33333329583846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A-419A-A0CF-82A95A9E8953}"/>
            </c:ext>
          </c:extLst>
        </c:ser>
        <c:ser>
          <c:idx val="1"/>
          <c:order val="1"/>
          <c:tx>
            <c:strRef>
              <c:f>'Задание 1'!$C$26</c:f>
              <c:strCache>
                <c:ptCount val="1"/>
                <c:pt idx="0">
                  <c:v>Количество по полю id_transaction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  <a:alpha val="0"/>
              </a:schemeClr>
            </a:solidFill>
            <a:ln>
              <a:noFill/>
            </a:ln>
            <a:effectLst/>
          </c:spPr>
          <c:invertIfNegative val="0"/>
          <c:cat>
            <c:strRef>
              <c:f>'Задание 1'!$A$27:$A$29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1'!$C$27:$C$29</c:f>
              <c:numCache>
                <c:formatCode>General</c:formatCode>
                <c:ptCount val="3"/>
                <c:pt idx="0">
                  <c:v>153</c:v>
                </c:pt>
                <c:pt idx="1">
                  <c:v>207</c:v>
                </c:pt>
                <c:pt idx="2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A-419A-A0CF-82A95A9E8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704783"/>
        <c:axId val="754235119"/>
      </c:barChart>
      <c:catAx>
        <c:axId val="106370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4235119"/>
        <c:crosses val="autoZero"/>
        <c:auto val="1"/>
        <c:lblAlgn val="ctr"/>
        <c:lblOffset val="100"/>
        <c:noMultiLvlLbl val="0"/>
      </c:catAx>
      <c:valAx>
        <c:axId val="75423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3704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Потери в день из-за программы лояльности </a:t>
            </a:r>
          </a:p>
          <a:p>
            <a:pPr>
              <a:defRPr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(в среднем на одну транзакцию)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Тех.задание!$A$14:$A$16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Тех.задание!$B$14:$B$16</c:f>
              <c:numCache>
                <c:formatCode>_("₽"* #,##0.00_);_("₽"* \(#,##0.00\);_("₽"* "-"??_);_(@_)</c:formatCode>
                <c:ptCount val="3"/>
                <c:pt idx="0">
                  <c:v>1296681.6384997698</c:v>
                </c:pt>
                <c:pt idx="1">
                  <c:v>1309110.3063786707</c:v>
                </c:pt>
                <c:pt idx="2">
                  <c:v>1288096.88852156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2C-4D48-887E-DF814548A0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62997247"/>
        <c:axId val="840950079"/>
      </c:barChart>
      <c:catAx>
        <c:axId val="106299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0950079"/>
        <c:crosses val="autoZero"/>
        <c:auto val="1"/>
        <c:lblAlgn val="ctr"/>
        <c:lblOffset val="100"/>
        <c:noMultiLvlLbl val="0"/>
      </c:catAx>
      <c:valAx>
        <c:axId val="840950079"/>
        <c:scaling>
          <c:orientation val="minMax"/>
        </c:scaling>
        <c:delete val="1"/>
        <c:axPos val="l"/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crossAx val="106299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Трепачева.xlsx]Тех.задание!Сводная таблица3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Экономия клиентов в рамках каждого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</a:rPr>
              <a:t>бина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Тех.задание!$B$21:$B$22</c:f>
              <c:strCache>
                <c:ptCount val="1"/>
                <c:pt idx="0">
                  <c:v>0%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Тех.задание!$B$23:$B$25</c:f>
              <c:numCache>
                <c:formatCode>_("₽"* #,##0.00_);_("₽"* \(#,##0.00\);_("₽"* "-"??_);_(@_)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9-4392-8326-2200EA261F15}"/>
            </c:ext>
          </c:extLst>
        </c:ser>
        <c:ser>
          <c:idx val="1"/>
          <c:order val="1"/>
          <c:tx>
            <c:strRef>
              <c:f>Тех.задание!$C$21:$C$22</c:f>
              <c:strCache>
                <c:ptCount val="1"/>
                <c:pt idx="0">
                  <c:v>1%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Тех.задание!$C$23:$C$25</c:f>
              <c:numCache>
                <c:formatCode>_("₽"* #,##0.00_);_("₽"* \(#,##0.00\);_("₽"* "-"??_);_(@_)</c:formatCode>
                <c:ptCount val="3"/>
                <c:pt idx="0">
                  <c:v>83629.708499999819</c:v>
                </c:pt>
                <c:pt idx="1">
                  <c:v>80884.706900000005</c:v>
                </c:pt>
                <c:pt idx="2">
                  <c:v>80355.193199999921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89-4392-8326-2200EA261F15}"/>
            </c:ext>
          </c:extLst>
        </c:ser>
        <c:ser>
          <c:idx val="2"/>
          <c:order val="2"/>
          <c:tx>
            <c:strRef>
              <c:f>Тех.задание!$D$21:$D$22</c:f>
              <c:strCache>
                <c:ptCount val="1"/>
                <c:pt idx="0">
                  <c:v>2%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Тех.задание!$D$23:$D$25</c:f>
              <c:numCache>
                <c:formatCode>_("₽"* #,##0.00_);_("₽"* \(#,##0.00\);_("₽"* "-"??_);_(@_)</c:formatCode>
                <c:ptCount val="3"/>
                <c:pt idx="0">
                  <c:v>225103.24590000018</c:v>
                </c:pt>
                <c:pt idx="1">
                  <c:v>244555.18260000006</c:v>
                </c:pt>
                <c:pt idx="2">
                  <c:v>249291.02259999997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89-4392-8326-2200EA261F15}"/>
            </c:ext>
          </c:extLst>
        </c:ser>
        <c:ser>
          <c:idx val="3"/>
          <c:order val="3"/>
          <c:tx>
            <c:strRef>
              <c:f>Тех.задание!$E$21:$E$22</c:f>
              <c:strCache>
                <c:ptCount val="1"/>
                <c:pt idx="0">
                  <c:v>3%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Тех.задание!$E$23:$E$25</c:f>
              <c:numCache>
                <c:formatCode>_("₽"* #,##0.00_);_("₽"* \(#,##0.00\);_("₽"* "-"??_);_(@_)</c:formatCode>
                <c:ptCount val="3"/>
                <c:pt idx="0">
                  <c:v>385051.9452999995</c:v>
                </c:pt>
                <c:pt idx="1">
                  <c:v>391402.90419999976</c:v>
                </c:pt>
                <c:pt idx="2">
                  <c:v>450481.44730000023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89-4392-8326-2200EA261F15}"/>
            </c:ext>
          </c:extLst>
        </c:ser>
        <c:ser>
          <c:idx val="4"/>
          <c:order val="4"/>
          <c:tx>
            <c:strRef>
              <c:f>Тех.задание!$F$21:$F$22</c:f>
              <c:strCache>
                <c:ptCount val="1"/>
                <c:pt idx="0">
                  <c:v>4%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Тех.задание!$F$23:$F$25</c:f>
              <c:numCache>
                <c:formatCode>_("₽"* #,##0.00_);_("₽"* \(#,##0.00\);_("₽"* "-"??_);_(@_)</c:formatCode>
                <c:ptCount val="3"/>
                <c:pt idx="0">
                  <c:v>536552.49179999961</c:v>
                </c:pt>
                <c:pt idx="1">
                  <c:v>570382.8573000005</c:v>
                </c:pt>
                <c:pt idx="2">
                  <c:v>596198.12780000002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89-4392-8326-2200EA26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3689471"/>
        <c:axId val="746948591"/>
      </c:barChart>
      <c:catAx>
        <c:axId val="106368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948591"/>
        <c:crosses val="autoZero"/>
        <c:auto val="1"/>
        <c:lblAlgn val="ctr"/>
        <c:lblOffset val="100"/>
        <c:noMultiLvlLbl val="0"/>
      </c:catAx>
      <c:valAx>
        <c:axId val="74694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3689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Трепачева.xlsx]Тех.задание!Сводная таблица4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Количество транзакций и экономия с одной транзакции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Тех.задание!$B$40</c:f>
              <c:strCache>
                <c:ptCount val="1"/>
                <c:pt idx="0">
                  <c:v>Экономия по новой программе лояльности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Тех.задание!$A$41:$A$44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Тех.задание!$B$41:$B$44</c:f>
              <c:numCache>
                <c:formatCode>_("₽"* #,##0.00_);_("₽"* \(#,##0.00\);_("₽"* "-"??_);_(@_)</c:formatCode>
                <c:ptCount val="3"/>
                <c:pt idx="0">
                  <c:v>106.4347788043481</c:v>
                </c:pt>
                <c:pt idx="1">
                  <c:v>109.99713232847246</c:v>
                </c:pt>
                <c:pt idx="2">
                  <c:v>119.92723375111878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C5-43B0-8694-87D03037A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06879104"/>
        <c:axId val="2029394176"/>
      </c:barChart>
      <c:lineChart>
        <c:grouping val="standard"/>
        <c:varyColors val="0"/>
        <c:ser>
          <c:idx val="1"/>
          <c:order val="1"/>
          <c:tx>
            <c:strRef>
              <c:f>Тех.задание!$C$40</c:f>
              <c:strCache>
                <c:ptCount val="1"/>
                <c:pt idx="0">
                  <c:v>Количество транзакций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lt2"/>
                </a:solidFill>
                <a:round/>
              </a:ln>
              <a:effectLst/>
            </c:spPr>
          </c:marker>
          <c:cat>
            <c:strRef>
              <c:f>Тех.задание!$A$41:$A$44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Тех.задание!$C$41:$C$44</c:f>
              <c:numCache>
                <c:formatCode>General</c:formatCode>
                <c:ptCount val="3"/>
                <c:pt idx="0">
                  <c:v>10120</c:v>
                </c:pt>
                <c:pt idx="1">
                  <c:v>10217</c:v>
                </c:pt>
                <c:pt idx="2">
                  <c:v>10053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C5-43B0-8694-87D03037A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501296"/>
        <c:axId val="2029387728"/>
      </c:lineChart>
      <c:catAx>
        <c:axId val="120687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9394176"/>
        <c:crosses val="autoZero"/>
        <c:auto val="1"/>
        <c:lblAlgn val="ctr"/>
        <c:lblOffset val="100"/>
        <c:noMultiLvlLbl val="0"/>
      </c:catAx>
      <c:valAx>
        <c:axId val="202939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06879104"/>
        <c:crosses val="autoZero"/>
        <c:crossBetween val="between"/>
      </c:valAx>
      <c:valAx>
        <c:axId val="202938772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3501296"/>
        <c:crosses val="max"/>
        <c:crossBetween val="between"/>
      </c:valAx>
      <c:catAx>
        <c:axId val="1213501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938772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1!Сводная таблица1</c:name>
    <c:fmtId val="3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Доля транзакций по торговым точкам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'Задание 1'!$B$2:$B$3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1'!$B$4:$B$8</c:f>
              <c:numCache>
                <c:formatCode>General</c:formatCode>
                <c:ptCount val="4"/>
                <c:pt idx="0">
                  <c:v>2775</c:v>
                </c:pt>
                <c:pt idx="1">
                  <c:v>2798</c:v>
                </c:pt>
                <c:pt idx="2">
                  <c:v>2615</c:v>
                </c:pt>
                <c:pt idx="3">
                  <c:v>2655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B-4912-BD31-AE2F923B6CDE}"/>
            </c:ext>
          </c:extLst>
        </c:ser>
        <c:ser>
          <c:idx val="1"/>
          <c:order val="1"/>
          <c:tx>
            <c:strRef>
              <c:f>'Задание 1'!$C$2:$C$3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1'!$C$4:$C$8</c:f>
              <c:numCache>
                <c:formatCode>General</c:formatCode>
                <c:ptCount val="4"/>
                <c:pt idx="0">
                  <c:v>1692</c:v>
                </c:pt>
                <c:pt idx="1">
                  <c:v>1687</c:v>
                </c:pt>
                <c:pt idx="2">
                  <c:v>1657</c:v>
                </c:pt>
                <c:pt idx="3">
                  <c:v>1593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FB-4912-BD31-AE2F923B6CDE}"/>
            </c:ext>
          </c:extLst>
        </c:ser>
        <c:ser>
          <c:idx val="2"/>
          <c:order val="2"/>
          <c:tx>
            <c:strRef>
              <c:f>'Задание 1'!$D$2:$D$3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1388</c:v>
                </c:pt>
                <c:pt idx="3">
                  <c:v>1326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FB-4912-BD31-AE2F923B6CDE}"/>
            </c:ext>
          </c:extLst>
        </c:ser>
        <c:ser>
          <c:idx val="3"/>
          <c:order val="3"/>
          <c:tx>
            <c:strRef>
              <c:f>'Задание 1'!$E$2:$E$3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1'!$E$4:$E$8</c:f>
              <c:numCache>
                <c:formatCode>General</c:formatCode>
                <c:ptCount val="4"/>
                <c:pt idx="0">
                  <c:v>855</c:v>
                </c:pt>
                <c:pt idx="1">
                  <c:v>910</c:v>
                </c:pt>
                <c:pt idx="2">
                  <c:v>227</c:v>
                </c:pt>
                <c:pt idx="3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FB-4912-BD31-AE2F923B6CDE}"/>
            </c:ext>
          </c:extLst>
        </c:ser>
        <c:ser>
          <c:idx val="4"/>
          <c:order val="4"/>
          <c:tx>
            <c:strRef>
              <c:f>'Задание 1'!$F$2:$F$3</c:f>
              <c:strCache>
                <c:ptCount val="1"/>
                <c:pt idx="0">
                  <c:v>ул. Чертановская,  20к2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1'!$F$4:$F$8</c:f>
              <c:numCache>
                <c:formatCode>General</c:formatCode>
                <c:ptCount val="4"/>
                <c:pt idx="2">
                  <c:v>1823</c:v>
                </c:pt>
                <c:pt idx="3">
                  <c:v>3172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FB-4912-BD31-AE2F923B6CDE}"/>
            </c:ext>
          </c:extLst>
        </c:ser>
        <c:ser>
          <c:idx val="5"/>
          <c:order val="5"/>
          <c:tx>
            <c:strRef>
              <c:f>'Задание 1'!$G$2:$G$3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1'!$G$4:$G$8</c:f>
              <c:numCache>
                <c:formatCode>General</c:formatCode>
                <c:ptCount val="4"/>
                <c:pt idx="0">
                  <c:v>1119</c:v>
                </c:pt>
                <c:pt idx="1">
                  <c:v>1070</c:v>
                </c:pt>
                <c:pt idx="2">
                  <c:v>1079</c:v>
                </c:pt>
                <c:pt idx="3">
                  <c:v>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FB-4912-BD31-AE2F923B6C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  <a:effectLst/>
          </c:spPr>
        </c:serLines>
        <c:axId val="1843596688"/>
        <c:axId val="1653837184"/>
      </c:barChart>
      <c:catAx>
        <c:axId val="184359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3837184"/>
        <c:crosses val="autoZero"/>
        <c:auto val="1"/>
        <c:lblAlgn val="ctr"/>
        <c:lblOffset val="100"/>
        <c:noMultiLvlLbl val="0"/>
      </c:catAx>
      <c:valAx>
        <c:axId val="16538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35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2!Сводная таблица2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Распределение нагрузки на сервера</a:t>
            </a:r>
            <a:endParaRPr lang="ru-RU" sz="1600" b="1" i="0" u="none" strike="noStrike" kern="1200" spc="0" baseline="0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2'!$B$2:$B$3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2'!$B$4:$B$8</c:f>
              <c:numCache>
                <c:formatCode>General</c:formatCode>
                <c:ptCount val="4"/>
                <c:pt idx="0">
                  <c:v>1974</c:v>
                </c:pt>
                <c:pt idx="1">
                  <c:v>1980</c:v>
                </c:pt>
                <c:pt idx="2">
                  <c:v>1306</c:v>
                </c:pt>
                <c:pt idx="3">
                  <c:v>1329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84-4DA0-9612-CF5600CA2C5F}"/>
            </c:ext>
          </c:extLst>
        </c:ser>
        <c:ser>
          <c:idx val="1"/>
          <c:order val="1"/>
          <c:tx>
            <c:strRef>
              <c:f>'Задание 2'!$C$2:$C$3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2'!$C$4:$C$8</c:f>
              <c:numCache>
                <c:formatCode>General</c:formatCode>
                <c:ptCount val="4"/>
                <c:pt idx="0">
                  <c:v>4467</c:v>
                </c:pt>
                <c:pt idx="1">
                  <c:v>4485</c:v>
                </c:pt>
                <c:pt idx="2">
                  <c:v>4272</c:v>
                </c:pt>
                <c:pt idx="3">
                  <c:v>4248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84-4DA0-9612-CF5600CA2C5F}"/>
            </c:ext>
          </c:extLst>
        </c:ser>
        <c:ser>
          <c:idx val="2"/>
          <c:order val="2"/>
          <c:tx>
            <c:strRef>
              <c:f>'Задание 2'!$D$2:$D$3</c:f>
              <c:strCache>
                <c:ptCount val="1"/>
                <c:pt idx="0">
                  <c:v>3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3211</c:v>
                </c:pt>
                <c:pt idx="3">
                  <c:v>4498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84-4DA0-9612-CF5600CA2C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93753744"/>
        <c:axId val="1656130672"/>
      </c:lineChart>
      <c:catAx>
        <c:axId val="209375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6130672"/>
        <c:crosses val="autoZero"/>
        <c:auto val="1"/>
        <c:lblAlgn val="ctr"/>
        <c:lblOffset val="100"/>
        <c:noMultiLvlLbl val="0"/>
      </c:catAx>
      <c:valAx>
        <c:axId val="165613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375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2!Сводная таблица1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Перераспределение нагрузки на сервера</a:t>
            </a:r>
            <a:endParaRPr lang="ru-RU" sz="1600" b="1" i="0" u="none" strike="noStrike" kern="1200" spc="0" baseline="0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2'!$C$48:$C$49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2'!$C$50:$C$54</c:f>
              <c:numCache>
                <c:formatCode>General</c:formatCode>
                <c:ptCount val="4"/>
                <c:pt idx="0">
                  <c:v>1974</c:v>
                </c:pt>
                <c:pt idx="1">
                  <c:v>1980</c:v>
                </c:pt>
                <c:pt idx="2">
                  <c:v>2694</c:v>
                </c:pt>
                <c:pt idx="3">
                  <c:v>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C1-440E-AB76-252913A8D160}"/>
            </c:ext>
          </c:extLst>
        </c:ser>
        <c:ser>
          <c:idx val="1"/>
          <c:order val="1"/>
          <c:tx>
            <c:strRef>
              <c:f>'Задание 2'!$D$48:$D$49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2'!$D$50:$D$54</c:f>
              <c:numCache>
                <c:formatCode>General</c:formatCode>
                <c:ptCount val="4"/>
                <c:pt idx="0">
                  <c:v>4467</c:v>
                </c:pt>
                <c:pt idx="1">
                  <c:v>4485</c:v>
                </c:pt>
                <c:pt idx="2">
                  <c:v>4272</c:v>
                </c:pt>
                <c:pt idx="3">
                  <c:v>4248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C1-440E-AB76-252913A8D160}"/>
            </c:ext>
          </c:extLst>
        </c:ser>
        <c:ser>
          <c:idx val="2"/>
          <c:order val="2"/>
          <c:tx>
            <c:strRef>
              <c:f>'Задание 2'!$E$48:$E$49</c:f>
              <c:strCache>
                <c:ptCount val="1"/>
                <c:pt idx="0">
                  <c:v>3 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2'!$E$50:$E$54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1823</c:v>
                </c:pt>
                <c:pt idx="3">
                  <c:v>3172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C1-440E-AB76-252913A8D1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9294431"/>
        <c:axId val="691109183"/>
      </c:lineChart>
      <c:catAx>
        <c:axId val="75929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109183"/>
        <c:crosses val="autoZero"/>
        <c:auto val="1"/>
        <c:lblAlgn val="ctr"/>
        <c:lblOffset val="100"/>
        <c:noMultiLvlLbl val="0"/>
      </c:catAx>
      <c:valAx>
        <c:axId val="6911091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929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3!Сводная таблица5</c:name>
    <c:fmtId val="12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'Задание 3'!$B$11:$B$12</c:f>
              <c:strCache>
                <c:ptCount val="1"/>
                <c:pt idx="0">
                  <c:v>Обычная касса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'Задание 3'!$A$13:$A$19</c:f>
              <c:strCache>
                <c:ptCount val="6"/>
                <c:pt idx="0">
                  <c:v>Ленинский пр-т, 162/1</c:v>
                </c:pt>
                <c:pt idx="1">
                  <c:v>пр-т Вернадского, 88к3</c:v>
                </c:pt>
                <c:pt idx="2">
                  <c:v>Ракетный б-р, 14к1</c:v>
                </c:pt>
                <c:pt idx="3">
                  <c:v>Симферопольский б-р, 22</c:v>
                </c:pt>
                <c:pt idx="4">
                  <c:v>ул. Чертановская,  20к2</c:v>
                </c:pt>
                <c:pt idx="5">
                  <c:v>ул. Щорса, 26/3</c:v>
                </c:pt>
              </c:strCache>
            </c:strRef>
          </c:cat>
          <c:val>
            <c:numRef>
              <c:f>'Задание 3'!$B$13:$B$19</c:f>
              <c:numCache>
                <c:formatCode>0.00%</c:formatCode>
                <c:ptCount val="6"/>
                <c:pt idx="0">
                  <c:v>0.87208337176058282</c:v>
                </c:pt>
                <c:pt idx="1">
                  <c:v>0.73434907225825918</c:v>
                </c:pt>
                <c:pt idx="2">
                  <c:v>1</c:v>
                </c:pt>
                <c:pt idx="3">
                  <c:v>0.19912472647702406</c:v>
                </c:pt>
                <c:pt idx="4">
                  <c:v>0.25125125125125125</c:v>
                </c:pt>
                <c:pt idx="5">
                  <c:v>0.72304832713754652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48-4998-8101-953F5F8BB5FD}"/>
            </c:ext>
          </c:extLst>
        </c:ser>
        <c:ser>
          <c:idx val="1"/>
          <c:order val="1"/>
          <c:tx>
            <c:strRef>
              <c:f>'Задание 3'!$C$11:$C$12</c:f>
              <c:strCache>
                <c:ptCount val="1"/>
                <c:pt idx="0">
                  <c:v>Самообслуживание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'Задание 3'!$A$13:$A$19</c:f>
              <c:strCache>
                <c:ptCount val="6"/>
                <c:pt idx="0">
                  <c:v>Ленинский пр-т, 162/1</c:v>
                </c:pt>
                <c:pt idx="1">
                  <c:v>пр-т Вернадского, 88к3</c:v>
                </c:pt>
                <c:pt idx="2">
                  <c:v>Ракетный б-р, 14к1</c:v>
                </c:pt>
                <c:pt idx="3">
                  <c:v>Симферопольский б-р, 22</c:v>
                </c:pt>
                <c:pt idx="4">
                  <c:v>ул. Чертановская,  20к2</c:v>
                </c:pt>
                <c:pt idx="5">
                  <c:v>ул. Щорса, 26/3</c:v>
                </c:pt>
              </c:strCache>
            </c:strRef>
          </c:cat>
          <c:val>
            <c:numRef>
              <c:f>'Задание 3'!$C$13:$C$19</c:f>
              <c:numCache>
                <c:formatCode>0.00%</c:formatCode>
                <c:ptCount val="6"/>
                <c:pt idx="0">
                  <c:v>0.12791662823941713</c:v>
                </c:pt>
                <c:pt idx="1">
                  <c:v>0.26565092774174082</c:v>
                </c:pt>
                <c:pt idx="2">
                  <c:v>0</c:v>
                </c:pt>
                <c:pt idx="3">
                  <c:v>0.80087527352297594</c:v>
                </c:pt>
                <c:pt idx="4">
                  <c:v>0.74874874874874875</c:v>
                </c:pt>
                <c:pt idx="5">
                  <c:v>0.27695167286245354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48-4998-8101-953F5F8BB5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1683328"/>
        <c:axId val="3548352"/>
      </c:barChart>
      <c:catAx>
        <c:axId val="1168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48352"/>
        <c:crosses val="autoZero"/>
        <c:auto val="1"/>
        <c:lblAlgn val="ctr"/>
        <c:lblOffset val="100"/>
        <c:noMultiLvlLbl val="0"/>
      </c:catAx>
      <c:valAx>
        <c:axId val="354835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8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3!Сводная таблица4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Длительность совершения покупки на кассах </a:t>
            </a:r>
            <a:r>
              <a:rPr lang="ru-RU" sz="1600" b="1" i="0" u="none" strike="noStrike" baseline="0" dirty="0">
                <a:solidFill>
                  <a:schemeClr val="bg1">
                    <a:lumMod val="50000"/>
                  </a:schemeClr>
                </a:solidFill>
                <a:effectLst/>
              </a:rPr>
              <a:t>самообслуживания</a:t>
            </a: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 и на обычных кассах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3'!$B$2:$B$3</c:f>
              <c:strCache>
                <c:ptCount val="1"/>
                <c:pt idx="0">
                  <c:v>Обычная касса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'Задание 3'!$A$4:$A$8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3'!$B$4:$B$8</c:f>
              <c:numCache>
                <c:formatCode>0</c:formatCode>
                <c:ptCount val="4"/>
                <c:pt idx="0">
                  <c:v>100.64252855822212</c:v>
                </c:pt>
                <c:pt idx="1">
                  <c:v>61.439430554159443</c:v>
                </c:pt>
                <c:pt idx="2">
                  <c:v>61.057397169139804</c:v>
                </c:pt>
                <c:pt idx="3">
                  <c:v>60.515766297560361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43-4A30-9510-5194E4ABC94E}"/>
            </c:ext>
          </c:extLst>
        </c:ser>
        <c:ser>
          <c:idx val="1"/>
          <c:order val="1"/>
          <c:tx>
            <c:strRef>
              <c:f>'Задание 3'!$C$2:$C$3</c:f>
              <c:strCache>
                <c:ptCount val="1"/>
                <c:pt idx="0">
                  <c:v>Самообслуживание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'Задание 3'!$A$4:$A$8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3'!$C$4:$C$8</c:f>
              <c:numCache>
                <c:formatCode>0</c:formatCode>
                <c:ptCount val="4"/>
                <c:pt idx="0">
                  <c:v>204.8829872374321</c:v>
                </c:pt>
                <c:pt idx="1">
                  <c:v>143.02571195541964</c:v>
                </c:pt>
                <c:pt idx="2">
                  <c:v>143.48921412107865</c:v>
                </c:pt>
                <c:pt idx="3">
                  <c:v>143.29862537294352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43-4A30-9510-5194E4ABC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58736"/>
        <c:axId val="2095223632"/>
      </c:lineChart>
      <c:catAx>
        <c:axId val="1165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95223632"/>
        <c:crosses val="autoZero"/>
        <c:auto val="1"/>
        <c:lblAlgn val="ctr"/>
        <c:lblOffset val="100"/>
        <c:noMultiLvlLbl val="0"/>
      </c:catAx>
      <c:valAx>
        <c:axId val="209522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587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Трепачева.xlsx]Анализ 1 сентября!Сводная таблица1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Динамика средней длительности операций по часам в различных торговых точках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'Анализ 1 сентября'!$B$3:$B$4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сентября'!$B$5:$B$29</c:f>
              <c:numCache>
                <c:formatCode>0</c:formatCode>
                <c:ptCount val="24"/>
                <c:pt idx="0">
                  <c:v>75.395693813505417</c:v>
                </c:pt>
                <c:pt idx="1">
                  <c:v>63.803369537015094</c:v>
                </c:pt>
                <c:pt idx="2">
                  <c:v>64.302538320128065</c:v>
                </c:pt>
                <c:pt idx="3">
                  <c:v>73.825465878638042</c:v>
                </c:pt>
                <c:pt idx="4">
                  <c:v>77.495481276207343</c:v>
                </c:pt>
                <c:pt idx="5">
                  <c:v>70.93505214408809</c:v>
                </c:pt>
                <c:pt idx="6">
                  <c:v>64.32266108400654</c:v>
                </c:pt>
                <c:pt idx="7">
                  <c:v>72.744772363895251</c:v>
                </c:pt>
                <c:pt idx="8">
                  <c:v>75.836212983211652</c:v>
                </c:pt>
                <c:pt idx="9">
                  <c:v>72.093852642124062</c:v>
                </c:pt>
                <c:pt idx="10">
                  <c:v>74.246592381361708</c:v>
                </c:pt>
                <c:pt idx="11">
                  <c:v>166.0814692533867</c:v>
                </c:pt>
                <c:pt idx="12">
                  <c:v>169.63459274265915</c:v>
                </c:pt>
                <c:pt idx="13">
                  <c:v>161.19862416597579</c:v>
                </c:pt>
                <c:pt idx="14">
                  <c:v>156.1355107259827</c:v>
                </c:pt>
                <c:pt idx="15">
                  <c:v>159.06993045640939</c:v>
                </c:pt>
                <c:pt idx="16">
                  <c:v>68.654513563466281</c:v>
                </c:pt>
                <c:pt idx="17">
                  <c:v>69.996400116551143</c:v>
                </c:pt>
                <c:pt idx="18">
                  <c:v>78.990293901342042</c:v>
                </c:pt>
                <c:pt idx="19">
                  <c:v>82.032843651885003</c:v>
                </c:pt>
                <c:pt idx="20">
                  <c:v>84.799599664677913</c:v>
                </c:pt>
                <c:pt idx="21">
                  <c:v>74.605752171303791</c:v>
                </c:pt>
                <c:pt idx="22">
                  <c:v>65.935049111604556</c:v>
                </c:pt>
                <c:pt idx="23">
                  <c:v>78.353372954434775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D6-4211-A42E-E98AE22D4A30}"/>
            </c:ext>
          </c:extLst>
        </c:ser>
        <c:ser>
          <c:idx val="1"/>
          <c:order val="1"/>
          <c:tx>
            <c:strRef>
              <c:f>'Анализ 1 сентября'!$C$3:$C$4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сентября'!$C$5:$C$29</c:f>
              <c:numCache>
                <c:formatCode>0</c:formatCode>
                <c:ptCount val="24"/>
                <c:pt idx="0">
                  <c:v>107.49582496272134</c:v>
                </c:pt>
                <c:pt idx="1">
                  <c:v>124.21704964204268</c:v>
                </c:pt>
                <c:pt idx="2">
                  <c:v>115.94877371956643</c:v>
                </c:pt>
                <c:pt idx="3">
                  <c:v>117.15483950078487</c:v>
                </c:pt>
                <c:pt idx="4">
                  <c:v>107.61570963252969</c:v>
                </c:pt>
                <c:pt idx="5">
                  <c:v>107.16517550356097</c:v>
                </c:pt>
                <c:pt idx="6">
                  <c:v>113.95561235612664</c:v>
                </c:pt>
                <c:pt idx="7">
                  <c:v>112.12564257333393</c:v>
                </c:pt>
                <c:pt idx="8">
                  <c:v>120.5230783858061</c:v>
                </c:pt>
                <c:pt idx="9">
                  <c:v>109.85963646697797</c:v>
                </c:pt>
                <c:pt idx="10">
                  <c:v>97.629621258128509</c:v>
                </c:pt>
                <c:pt idx="11">
                  <c:v>151.87495674239472</c:v>
                </c:pt>
                <c:pt idx="12">
                  <c:v>155.7312388562739</c:v>
                </c:pt>
                <c:pt idx="13">
                  <c:v>164.51194040791327</c:v>
                </c:pt>
                <c:pt idx="14">
                  <c:v>152.39455179096416</c:v>
                </c:pt>
                <c:pt idx="15">
                  <c:v>162.37560112494975</c:v>
                </c:pt>
                <c:pt idx="16">
                  <c:v>108.80381082103628</c:v>
                </c:pt>
                <c:pt idx="17">
                  <c:v>99.361860015514225</c:v>
                </c:pt>
                <c:pt idx="18">
                  <c:v>98.405670970320131</c:v>
                </c:pt>
                <c:pt idx="19">
                  <c:v>122.04666592726043</c:v>
                </c:pt>
                <c:pt idx="20">
                  <c:v>105.12338564035713</c:v>
                </c:pt>
                <c:pt idx="21">
                  <c:v>104.6946665501668</c:v>
                </c:pt>
                <c:pt idx="22">
                  <c:v>96.848222420085222</c:v>
                </c:pt>
                <c:pt idx="23">
                  <c:v>112.39395128696093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D6-4211-A42E-E98AE22D4A30}"/>
            </c:ext>
          </c:extLst>
        </c:ser>
        <c:ser>
          <c:idx val="2"/>
          <c:order val="2"/>
          <c:tx>
            <c:strRef>
              <c:f>'Анализ 1 сентября'!$D$3:$D$4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сентября'!$D$5:$D$29</c:f>
              <c:numCache>
                <c:formatCode>0</c:formatCode>
                <c:ptCount val="24"/>
                <c:pt idx="0">
                  <c:v>96.191763466851285</c:v>
                </c:pt>
                <c:pt idx="1">
                  <c:v>98.923699772048337</c:v>
                </c:pt>
                <c:pt idx="2">
                  <c:v>88.127189909573644</c:v>
                </c:pt>
                <c:pt idx="3">
                  <c:v>83.718173347926722</c:v>
                </c:pt>
                <c:pt idx="4">
                  <c:v>96.796966756365322</c:v>
                </c:pt>
                <c:pt idx="5">
                  <c:v>92.736195063437606</c:v>
                </c:pt>
                <c:pt idx="6">
                  <c:v>103.7297684853053</c:v>
                </c:pt>
                <c:pt idx="7">
                  <c:v>71.293763483620509</c:v>
                </c:pt>
                <c:pt idx="8">
                  <c:v>89.874351004670771</c:v>
                </c:pt>
                <c:pt idx="9">
                  <c:v>76.593845298415729</c:v>
                </c:pt>
                <c:pt idx="10">
                  <c:v>75.575645894787158</c:v>
                </c:pt>
                <c:pt idx="11">
                  <c:v>92.981212574522942</c:v>
                </c:pt>
                <c:pt idx="12">
                  <c:v>80.630079174879938</c:v>
                </c:pt>
                <c:pt idx="13">
                  <c:v>79.552150428678615</c:v>
                </c:pt>
                <c:pt idx="14">
                  <c:v>103.82501608226448</c:v>
                </c:pt>
                <c:pt idx="15">
                  <c:v>95.764655700223827</c:v>
                </c:pt>
                <c:pt idx="16">
                  <c:v>85.787115662956154</c:v>
                </c:pt>
                <c:pt idx="17">
                  <c:v>100.35393512942112</c:v>
                </c:pt>
                <c:pt idx="18">
                  <c:v>108.9830854333584</c:v>
                </c:pt>
                <c:pt idx="19">
                  <c:v>131.7967217038225</c:v>
                </c:pt>
                <c:pt idx="20">
                  <c:v>110.87569734809222</c:v>
                </c:pt>
                <c:pt idx="21">
                  <c:v>141.06709118817977</c:v>
                </c:pt>
                <c:pt idx="22">
                  <c:v>131.30673950198232</c:v>
                </c:pt>
                <c:pt idx="23">
                  <c:v>138.6807914526234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D6-4211-A42E-E98AE22D4A30}"/>
            </c:ext>
          </c:extLst>
        </c:ser>
        <c:ser>
          <c:idx val="3"/>
          <c:order val="3"/>
          <c:tx>
            <c:strRef>
              <c:f>'Анализ 1 сентября'!$E$3:$E$4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сентября'!$E$5:$E$29</c:f>
              <c:numCache>
                <c:formatCode>0</c:formatCode>
                <c:ptCount val="24"/>
                <c:pt idx="0">
                  <c:v>220.62057200819254</c:v>
                </c:pt>
                <c:pt idx="1">
                  <c:v>204.96410390761281</c:v>
                </c:pt>
                <c:pt idx="2">
                  <c:v>221.36091590106773</c:v>
                </c:pt>
                <c:pt idx="3">
                  <c:v>197.45958196165572</c:v>
                </c:pt>
                <c:pt idx="4">
                  <c:v>224.71267680735573</c:v>
                </c:pt>
                <c:pt idx="5">
                  <c:v>195.20977961186034</c:v>
                </c:pt>
                <c:pt idx="6">
                  <c:v>219.13856745609459</c:v>
                </c:pt>
                <c:pt idx="7">
                  <c:v>215.82051226403564</c:v>
                </c:pt>
                <c:pt idx="8">
                  <c:v>227.35399767689938</c:v>
                </c:pt>
                <c:pt idx="9">
                  <c:v>212.47934923241181</c:v>
                </c:pt>
                <c:pt idx="10">
                  <c:v>216.63862868603744</c:v>
                </c:pt>
                <c:pt idx="11">
                  <c:v>228.1377139716642</c:v>
                </c:pt>
                <c:pt idx="12">
                  <c:v>212.38955941728571</c:v>
                </c:pt>
                <c:pt idx="13">
                  <c:v>243.28885256778449</c:v>
                </c:pt>
                <c:pt idx="14">
                  <c:v>223.62056859260932</c:v>
                </c:pt>
                <c:pt idx="15">
                  <c:v>226.06843373909288</c:v>
                </c:pt>
                <c:pt idx="16">
                  <c:v>227.82689876330551</c:v>
                </c:pt>
                <c:pt idx="17">
                  <c:v>224.22886722820945</c:v>
                </c:pt>
                <c:pt idx="18">
                  <c:v>206.21106439809265</c:v>
                </c:pt>
                <c:pt idx="19">
                  <c:v>185.70843723602593</c:v>
                </c:pt>
                <c:pt idx="20">
                  <c:v>213.54483874336651</c:v>
                </c:pt>
                <c:pt idx="21">
                  <c:v>240.09581529335784</c:v>
                </c:pt>
                <c:pt idx="22">
                  <c:v>223.10670610517263</c:v>
                </c:pt>
                <c:pt idx="23">
                  <c:v>236.15579103352502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CD6-4211-A42E-E98AE22D4A30}"/>
            </c:ext>
          </c:extLst>
        </c:ser>
        <c:ser>
          <c:idx val="4"/>
          <c:order val="4"/>
          <c:tx>
            <c:strRef>
              <c:f>'Анализ 1 сентября'!$F$3:$F$4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сентября'!$F$5:$F$29</c:f>
              <c:numCache>
                <c:formatCode>0</c:formatCode>
                <c:ptCount val="24"/>
                <c:pt idx="0">
                  <c:v>144.2157665317479</c:v>
                </c:pt>
                <c:pt idx="1">
                  <c:v>126.90396837831941</c:v>
                </c:pt>
                <c:pt idx="2">
                  <c:v>128.80592484725639</c:v>
                </c:pt>
                <c:pt idx="3">
                  <c:v>257.67098882206483</c:v>
                </c:pt>
                <c:pt idx="4">
                  <c:v>183.63044598781681</c:v>
                </c:pt>
                <c:pt idx="5">
                  <c:v>287.76392666331958</c:v>
                </c:pt>
                <c:pt idx="6">
                  <c:v>218.7712519130898</c:v>
                </c:pt>
                <c:pt idx="7">
                  <c:v>138.80676475058937</c:v>
                </c:pt>
                <c:pt idx="8">
                  <c:v>147.88707348983735</c:v>
                </c:pt>
                <c:pt idx="9">
                  <c:v>148.67805009707808</c:v>
                </c:pt>
                <c:pt idx="10">
                  <c:v>143.25941399005907</c:v>
                </c:pt>
                <c:pt idx="11">
                  <c:v>131.28065239516613</c:v>
                </c:pt>
                <c:pt idx="12">
                  <c:v>138.66500442428514</c:v>
                </c:pt>
                <c:pt idx="13">
                  <c:v>136.430150891674</c:v>
                </c:pt>
                <c:pt idx="14">
                  <c:v>136.04584586994841</c:v>
                </c:pt>
                <c:pt idx="15">
                  <c:v>134.5910629822298</c:v>
                </c:pt>
                <c:pt idx="16">
                  <c:v>155.28822427382693</c:v>
                </c:pt>
                <c:pt idx="17">
                  <c:v>136.43725179426838</c:v>
                </c:pt>
                <c:pt idx="18">
                  <c:v>157.17893237914805</c:v>
                </c:pt>
                <c:pt idx="19">
                  <c:v>127.99031683654688</c:v>
                </c:pt>
                <c:pt idx="20">
                  <c:v>168.69327854972494</c:v>
                </c:pt>
                <c:pt idx="21">
                  <c:v>146.66882445177944</c:v>
                </c:pt>
                <c:pt idx="22">
                  <c:v>165.48762260254745</c:v>
                </c:pt>
                <c:pt idx="23">
                  <c:v>155.28277886280028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CD6-4211-A42E-E98AE22D4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1823584"/>
        <c:axId val="1995000928"/>
      </c:lineChart>
      <c:catAx>
        <c:axId val="214182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5000928"/>
        <c:crosses val="autoZero"/>
        <c:auto val="1"/>
        <c:lblAlgn val="ctr"/>
        <c:lblOffset val="100"/>
        <c:noMultiLvlLbl val="0"/>
      </c:catAx>
      <c:valAx>
        <c:axId val="199500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182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Трепачева.xlsx]Анализ 1 сентября!Сводная таблица2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Динамика средней длительности операций по часам на серверах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'Анализ 1 сентября'!$B$44:$B$45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сентября'!$B$46:$B$70</c:f>
              <c:numCache>
                <c:formatCode>0</c:formatCode>
                <c:ptCount val="24"/>
                <c:pt idx="0">
                  <c:v>174.11329910948712</c:v>
                </c:pt>
                <c:pt idx="1">
                  <c:v>163.332031625323</c:v>
                </c:pt>
                <c:pt idx="2">
                  <c:v>158.88629693974508</c:v>
                </c:pt>
                <c:pt idx="3">
                  <c:v>229.57233228720725</c:v>
                </c:pt>
                <c:pt idx="4">
                  <c:v>204.44544293638319</c:v>
                </c:pt>
                <c:pt idx="5">
                  <c:v>255.24490202361767</c:v>
                </c:pt>
                <c:pt idx="6">
                  <c:v>218.92225941410288</c:v>
                </c:pt>
                <c:pt idx="7">
                  <c:v>168.05249165442973</c:v>
                </c:pt>
                <c:pt idx="8">
                  <c:v>182.65385282167699</c:v>
                </c:pt>
                <c:pt idx="9">
                  <c:v>175.5822123830622</c:v>
                </c:pt>
                <c:pt idx="10">
                  <c:v>184.1288500232622</c:v>
                </c:pt>
                <c:pt idx="11">
                  <c:v>176.33044847725824</c:v>
                </c:pt>
                <c:pt idx="12">
                  <c:v>167.97717689138176</c:v>
                </c:pt>
                <c:pt idx="13">
                  <c:v>188.69799410281502</c:v>
                </c:pt>
                <c:pt idx="14">
                  <c:v>172.17041899304604</c:v>
                </c:pt>
                <c:pt idx="15">
                  <c:v>181.28263763937866</c:v>
                </c:pt>
                <c:pt idx="16">
                  <c:v>180.51906757451513</c:v>
                </c:pt>
                <c:pt idx="17">
                  <c:v>174.06222983738598</c:v>
                </c:pt>
                <c:pt idx="18">
                  <c:v>179.90113990012239</c:v>
                </c:pt>
                <c:pt idx="19">
                  <c:v>149.36739846598357</c:v>
                </c:pt>
                <c:pt idx="20">
                  <c:v>187.75519163202262</c:v>
                </c:pt>
                <c:pt idx="21">
                  <c:v>182.21170140237993</c:v>
                </c:pt>
                <c:pt idx="22">
                  <c:v>195.63714303996761</c:v>
                </c:pt>
                <c:pt idx="23">
                  <c:v>192.76051621020932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B9-4930-A374-0A416553E8FD}"/>
            </c:ext>
          </c:extLst>
        </c:ser>
        <c:ser>
          <c:idx val="1"/>
          <c:order val="1"/>
          <c:tx>
            <c:strRef>
              <c:f>'Анализ 1 сентября'!$C$44:$C$45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сентября'!$C$46:$C$70</c:f>
              <c:numCache>
                <c:formatCode>0</c:formatCode>
                <c:ptCount val="24"/>
                <c:pt idx="0">
                  <c:v>86.507277672849398</c:v>
                </c:pt>
                <c:pt idx="1">
                  <c:v>88.265350438437309</c:v>
                </c:pt>
                <c:pt idx="2">
                  <c:v>83.669876594917454</c:v>
                </c:pt>
                <c:pt idx="3">
                  <c:v>89.993142603319697</c:v>
                </c:pt>
                <c:pt idx="4">
                  <c:v>87.289175158937923</c:v>
                </c:pt>
                <c:pt idx="5">
                  <c:v>84.794897993013961</c:v>
                </c:pt>
                <c:pt idx="6">
                  <c:v>82.442627421447213</c:v>
                </c:pt>
                <c:pt idx="7">
                  <c:v>87.184424774022773</c:v>
                </c:pt>
                <c:pt idx="8">
                  <c:v>92.712635555468069</c:v>
                </c:pt>
                <c:pt idx="9">
                  <c:v>86.719907649437431</c:v>
                </c:pt>
                <c:pt idx="10">
                  <c:v>81.623381253198858</c:v>
                </c:pt>
                <c:pt idx="11">
                  <c:v>160.37349547664886</c:v>
                </c:pt>
                <c:pt idx="12">
                  <c:v>163.6010618108316</c:v>
                </c:pt>
                <c:pt idx="13">
                  <c:v>162.42156492480248</c:v>
                </c:pt>
                <c:pt idx="14">
                  <c:v>154.95891880287203</c:v>
                </c:pt>
                <c:pt idx="15">
                  <c:v>160.23663775118834</c:v>
                </c:pt>
                <c:pt idx="16">
                  <c:v>83.875950435841716</c:v>
                </c:pt>
                <c:pt idx="17">
                  <c:v>81.199407939276938</c:v>
                </c:pt>
                <c:pt idx="18">
                  <c:v>85.924357140262785</c:v>
                </c:pt>
                <c:pt idx="19">
                  <c:v>98.382577484834101</c:v>
                </c:pt>
                <c:pt idx="20">
                  <c:v>93.898038735185466</c:v>
                </c:pt>
                <c:pt idx="21">
                  <c:v>85.969118771831845</c:v>
                </c:pt>
                <c:pt idx="22">
                  <c:v>79.915881261168678</c:v>
                </c:pt>
                <c:pt idx="23">
                  <c:v>92.20709669441635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B9-4930-A374-0A416553E8FD}"/>
            </c:ext>
          </c:extLst>
        </c:ser>
        <c:ser>
          <c:idx val="2"/>
          <c:order val="2"/>
          <c:tx>
            <c:strRef>
              <c:f>'Анализ 1 сентября'!$D$44:$D$45</c:f>
              <c:strCache>
                <c:ptCount val="1"/>
                <c:pt idx="0">
                  <c:v>3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сентября'!$D$46:$D$70</c:f>
              <c:numCache>
                <c:formatCode>0</c:formatCode>
                <c:ptCount val="24"/>
                <c:pt idx="0">
                  <c:v>96.191763466851285</c:v>
                </c:pt>
                <c:pt idx="1">
                  <c:v>98.923699772048337</c:v>
                </c:pt>
                <c:pt idx="2">
                  <c:v>88.127189909573644</c:v>
                </c:pt>
                <c:pt idx="3">
                  <c:v>83.718173347926722</c:v>
                </c:pt>
                <c:pt idx="4">
                  <c:v>96.796966756365322</c:v>
                </c:pt>
                <c:pt idx="5">
                  <c:v>92.736195063437606</c:v>
                </c:pt>
                <c:pt idx="6">
                  <c:v>103.7297684853053</c:v>
                </c:pt>
                <c:pt idx="7">
                  <c:v>71.293763483620509</c:v>
                </c:pt>
                <c:pt idx="8">
                  <c:v>89.874351004670771</c:v>
                </c:pt>
                <c:pt idx="9">
                  <c:v>76.593845298415729</c:v>
                </c:pt>
                <c:pt idx="10">
                  <c:v>75.575645894787158</c:v>
                </c:pt>
                <c:pt idx="11">
                  <c:v>92.981212574522942</c:v>
                </c:pt>
                <c:pt idx="12">
                  <c:v>80.630079174879938</c:v>
                </c:pt>
                <c:pt idx="13">
                  <c:v>79.552150428678615</c:v>
                </c:pt>
                <c:pt idx="14">
                  <c:v>103.82501608226448</c:v>
                </c:pt>
                <c:pt idx="15">
                  <c:v>95.764655700223827</c:v>
                </c:pt>
                <c:pt idx="16">
                  <c:v>85.787115662956154</c:v>
                </c:pt>
                <c:pt idx="17">
                  <c:v>100.35393512942112</c:v>
                </c:pt>
                <c:pt idx="18">
                  <c:v>108.9830854333584</c:v>
                </c:pt>
                <c:pt idx="19">
                  <c:v>131.7967217038225</c:v>
                </c:pt>
                <c:pt idx="20">
                  <c:v>110.87569734809222</c:v>
                </c:pt>
                <c:pt idx="21">
                  <c:v>141.06709118817977</c:v>
                </c:pt>
                <c:pt idx="22">
                  <c:v>131.30673950198232</c:v>
                </c:pt>
                <c:pt idx="23">
                  <c:v>138.6807914526234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B9-4930-A374-0A416553E8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3667472"/>
        <c:axId val="1994988928"/>
      </c:lineChart>
      <c:catAx>
        <c:axId val="214366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4988928"/>
        <c:crosses val="autoZero"/>
        <c:auto val="1"/>
        <c:lblAlgn val="ctr"/>
        <c:lblOffset val="100"/>
        <c:noMultiLvlLbl val="0"/>
      </c:catAx>
      <c:valAx>
        <c:axId val="199498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366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30A0"/>
          </a:solidFill>
          <a:ln>
            <a:noFill/>
          </a:ln>
          <a:effectLst/>
        </c:spPr>
      </c:pivotFmt>
      <c:pivotFmt>
        <c:idx val="2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030A0"/>
          </a:solidFill>
          <a:ln>
            <a:noFill/>
          </a:ln>
          <a:effectLst/>
        </c:spPr>
      </c:pivotFmt>
      <c:pivotFmt>
        <c:idx val="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1'!$B$5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21-4CD0-936D-D8DC7096D2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1'!$A$6:$A$9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1'!$B$6:$B$9</c:f>
              <c:numCache>
                <c:formatCode>0</c:formatCode>
                <c:ptCount val="3"/>
                <c:pt idx="0">
                  <c:v>141.45841391557175</c:v>
                </c:pt>
                <c:pt idx="1">
                  <c:v>96.853896101268447</c:v>
                </c:pt>
                <c:pt idx="2">
                  <c:v>96.28673833869999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21-4CD0-936D-D8DC7096D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3947807"/>
        <c:axId val="600122527"/>
      </c:barChart>
      <c:catAx>
        <c:axId val="105394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0122527"/>
        <c:crosses val="autoZero"/>
        <c:auto val="1"/>
        <c:lblAlgn val="ctr"/>
        <c:lblOffset val="100"/>
        <c:noMultiLvlLbl val="0"/>
      </c:catAx>
      <c:valAx>
        <c:axId val="60012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53947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Каннибализм одной из торговых точек 3, 4 сентября.</a:t>
          </a:r>
          <a:endParaRPr lang="en-US" sz="1600" dirty="0"/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/>
      <dgm:spPr/>
      <dgm:t>
        <a:bodyPr/>
        <a:lstStyle/>
        <a:p>
          <a:r>
            <a:rPr lang="ru-RU" sz="1600" b="1" dirty="0"/>
            <a:t>Проблемы с распределением нагрузки на сервера 3, 4 сентября.</a:t>
          </a:r>
          <a:endParaRPr lang="en-US" sz="1600" dirty="0"/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/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/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/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Проблемы с распределением нагрузки на сервера 3, 4 сентября.</a:t>
          </a:r>
          <a:endParaRPr lang="en-US" sz="1600" dirty="0"/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/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/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самообслужива-ния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 dirty="0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самообслужива-ния.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Всплеск средней длительности операций 1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27E2A1-E62E-4A8F-BB3F-C88B778CAE74}" type="doc">
      <dgm:prSet loTypeId="urn:microsoft.com/office/officeart/2005/8/layout/arrow3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FC2766-A22A-461F-A13D-6AB58C6FF143}">
      <dgm:prSet custT="1"/>
      <dgm:spPr/>
      <dgm:t>
        <a:bodyPr/>
        <a:lstStyle/>
        <a:p>
          <a:r>
            <a:rPr lang="ru-RU" sz="2000" b="1" dirty="0">
              <a:solidFill>
                <a:schemeClr val="bg1">
                  <a:lumMod val="50000"/>
                </a:schemeClr>
              </a:solidFill>
            </a:rPr>
            <a:t>Общая выручка от акции </a:t>
          </a:r>
        </a:p>
        <a:p>
          <a:r>
            <a:rPr lang="ru-RU" sz="2000" b="1" dirty="0">
              <a:solidFill>
                <a:schemeClr val="bg1">
                  <a:lumMod val="50000"/>
                </a:schemeClr>
              </a:solidFill>
            </a:rPr>
            <a:t>13 388 605,61 ₽ </a:t>
          </a:r>
          <a:endParaRPr lang="en-US" sz="2000" b="1" dirty="0">
            <a:solidFill>
              <a:schemeClr val="bg1">
                <a:lumMod val="50000"/>
              </a:schemeClr>
            </a:solidFill>
          </a:endParaRPr>
        </a:p>
      </dgm:t>
    </dgm:pt>
    <dgm:pt modelId="{8999160A-60CB-4756-99FA-1C49EE7CEE4B}" type="parTrans" cxnId="{A6420D86-B985-4025-A2CF-F9C5DBCAB6B2}">
      <dgm:prSet/>
      <dgm:spPr/>
      <dgm:t>
        <a:bodyPr/>
        <a:lstStyle/>
        <a:p>
          <a:endParaRPr lang="en-US"/>
        </a:p>
      </dgm:t>
    </dgm:pt>
    <dgm:pt modelId="{F3A690A8-5233-4F03-81AE-5B4BB96E5BFD}" type="sibTrans" cxnId="{A6420D86-B985-4025-A2CF-F9C5DBCAB6B2}">
      <dgm:prSet/>
      <dgm:spPr/>
      <dgm:t>
        <a:bodyPr/>
        <a:lstStyle/>
        <a:p>
          <a:endParaRPr lang="en-US"/>
        </a:p>
      </dgm:t>
    </dgm:pt>
    <dgm:pt modelId="{BB350D18-4728-49E1-A0B2-ABA1352E03FA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Прибыль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6 975 605,61 ₽ </a:t>
          </a:r>
          <a:endParaRPr lang="en-US" sz="2000" b="1" kern="1200" dirty="0">
            <a:solidFill>
              <a:prstClr val="white">
                <a:lumMod val="5000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BB360FF-E18A-4993-A899-2B688A3180B1}" type="parTrans" cxnId="{EEE6C780-D1BB-4BCD-8343-0C0746105661}">
      <dgm:prSet/>
      <dgm:spPr/>
      <dgm:t>
        <a:bodyPr/>
        <a:lstStyle/>
        <a:p>
          <a:endParaRPr lang="en-US"/>
        </a:p>
      </dgm:t>
    </dgm:pt>
    <dgm:pt modelId="{C98CB779-6D87-4242-81B8-926225D267E1}" type="sibTrans" cxnId="{EEE6C780-D1BB-4BCD-8343-0C0746105661}">
      <dgm:prSet/>
      <dgm:spPr/>
      <dgm:t>
        <a:bodyPr/>
        <a:lstStyle/>
        <a:p>
          <a:endParaRPr lang="en-US"/>
        </a:p>
      </dgm:t>
    </dgm:pt>
    <dgm:pt modelId="{096FD76F-13AC-4923-A878-DFE1E986FA6F}" type="pres">
      <dgm:prSet presAssocID="{0027E2A1-E62E-4A8F-BB3F-C88B778CAE74}" presName="compositeShape" presStyleCnt="0">
        <dgm:presLayoutVars>
          <dgm:chMax val="2"/>
          <dgm:dir/>
          <dgm:resizeHandles val="exact"/>
        </dgm:presLayoutVars>
      </dgm:prSet>
      <dgm:spPr/>
    </dgm:pt>
    <dgm:pt modelId="{D9701683-E63B-4544-BE69-342802EFBADD}" type="pres">
      <dgm:prSet presAssocID="{0027E2A1-E62E-4A8F-BB3F-C88B778CAE74}" presName="divider" presStyleLbl="fgShp" presStyleIdx="0" presStyleCnt="1"/>
      <dgm:spPr/>
    </dgm:pt>
    <dgm:pt modelId="{8834C15A-A311-488E-A64F-0F565894469F}" type="pres">
      <dgm:prSet presAssocID="{9CFC2766-A22A-461F-A13D-6AB58C6FF143}" presName="downArrow" presStyleLbl="node1" presStyleIdx="0" presStyleCnt="2"/>
      <dgm:spPr/>
    </dgm:pt>
    <dgm:pt modelId="{5959DD16-BB96-42AC-AA69-7F1D37706F7B}" type="pres">
      <dgm:prSet presAssocID="{9CFC2766-A22A-461F-A13D-6AB58C6FF143}" presName="downArrowText" presStyleLbl="revTx" presStyleIdx="0" presStyleCnt="2" custScaleX="152705">
        <dgm:presLayoutVars>
          <dgm:bulletEnabled val="1"/>
        </dgm:presLayoutVars>
      </dgm:prSet>
      <dgm:spPr/>
    </dgm:pt>
    <dgm:pt modelId="{2C59FDFB-E436-4922-A752-056AAE090B75}" type="pres">
      <dgm:prSet presAssocID="{BB350D18-4728-49E1-A0B2-ABA1352E03FA}" presName="upArrow" presStyleLbl="node1" presStyleIdx="1" presStyleCnt="2"/>
      <dgm:spPr/>
    </dgm:pt>
    <dgm:pt modelId="{DC7AFC18-29BE-4A14-95D6-553EC6AA6FE5}" type="pres">
      <dgm:prSet presAssocID="{BB350D18-4728-49E1-A0B2-ABA1352E03FA}" presName="upArrowText" presStyleLbl="revTx" presStyleIdx="1" presStyleCnt="2" custScaleX="123434" custScaleY="69891">
        <dgm:presLayoutVars>
          <dgm:bulletEnabled val="1"/>
        </dgm:presLayoutVars>
      </dgm:prSet>
      <dgm:spPr/>
    </dgm:pt>
  </dgm:ptLst>
  <dgm:cxnLst>
    <dgm:cxn modelId="{C90FA50F-1123-4A6A-AC5E-845A8225CA5C}" type="presOf" srcId="{BB350D18-4728-49E1-A0B2-ABA1352E03FA}" destId="{DC7AFC18-29BE-4A14-95D6-553EC6AA6FE5}" srcOrd="0" destOrd="0" presId="urn:microsoft.com/office/officeart/2005/8/layout/arrow3"/>
    <dgm:cxn modelId="{B37B0D4C-60CE-4624-AE9A-11F7E8754808}" type="presOf" srcId="{9CFC2766-A22A-461F-A13D-6AB58C6FF143}" destId="{5959DD16-BB96-42AC-AA69-7F1D37706F7B}" srcOrd="0" destOrd="0" presId="urn:microsoft.com/office/officeart/2005/8/layout/arrow3"/>
    <dgm:cxn modelId="{EEE6C780-D1BB-4BCD-8343-0C0746105661}" srcId="{0027E2A1-E62E-4A8F-BB3F-C88B778CAE74}" destId="{BB350D18-4728-49E1-A0B2-ABA1352E03FA}" srcOrd="1" destOrd="0" parTransId="{2BB360FF-E18A-4993-A899-2B688A3180B1}" sibTransId="{C98CB779-6D87-4242-81B8-926225D267E1}"/>
    <dgm:cxn modelId="{A6420D86-B985-4025-A2CF-F9C5DBCAB6B2}" srcId="{0027E2A1-E62E-4A8F-BB3F-C88B778CAE74}" destId="{9CFC2766-A22A-461F-A13D-6AB58C6FF143}" srcOrd="0" destOrd="0" parTransId="{8999160A-60CB-4756-99FA-1C49EE7CEE4B}" sibTransId="{F3A690A8-5233-4F03-81AE-5B4BB96E5BFD}"/>
    <dgm:cxn modelId="{4B27E4B9-830E-4428-B754-810FFD40D052}" type="presOf" srcId="{0027E2A1-E62E-4A8F-BB3F-C88B778CAE74}" destId="{096FD76F-13AC-4923-A878-DFE1E986FA6F}" srcOrd="0" destOrd="0" presId="urn:microsoft.com/office/officeart/2005/8/layout/arrow3"/>
    <dgm:cxn modelId="{4A257B80-9722-42B3-B440-C83037B5EC59}" type="presParOf" srcId="{096FD76F-13AC-4923-A878-DFE1E986FA6F}" destId="{D9701683-E63B-4544-BE69-342802EFBADD}" srcOrd="0" destOrd="0" presId="urn:microsoft.com/office/officeart/2005/8/layout/arrow3"/>
    <dgm:cxn modelId="{1FB6BCD0-AE77-4503-B0B0-58184FB395F0}" type="presParOf" srcId="{096FD76F-13AC-4923-A878-DFE1E986FA6F}" destId="{8834C15A-A311-488E-A64F-0F565894469F}" srcOrd="1" destOrd="0" presId="urn:microsoft.com/office/officeart/2005/8/layout/arrow3"/>
    <dgm:cxn modelId="{03D98168-E13F-447C-80A0-9AB02FB46156}" type="presParOf" srcId="{096FD76F-13AC-4923-A878-DFE1E986FA6F}" destId="{5959DD16-BB96-42AC-AA69-7F1D37706F7B}" srcOrd="2" destOrd="0" presId="urn:microsoft.com/office/officeart/2005/8/layout/arrow3"/>
    <dgm:cxn modelId="{03AD3577-294E-493B-9153-EBE426132CA9}" type="presParOf" srcId="{096FD76F-13AC-4923-A878-DFE1E986FA6F}" destId="{2C59FDFB-E436-4922-A752-056AAE090B75}" srcOrd="3" destOrd="0" presId="urn:microsoft.com/office/officeart/2005/8/layout/arrow3"/>
    <dgm:cxn modelId="{AD861C66-5E1A-406B-ABAF-4FB2E1269A83}" type="presParOf" srcId="{096FD76F-13AC-4923-A878-DFE1E986FA6F}" destId="{DC7AFC18-29BE-4A14-95D6-553EC6AA6FE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Каннибализм одной из торговых точек 3, 4 сентября.</a:t>
          </a:r>
          <a:endParaRPr lang="en-US" sz="1600" kern="1200" dirty="0"/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Проблемы с распределением нагрузки на сервера 3, 4 сентября.</a:t>
          </a:r>
          <a:endParaRPr lang="en-US" sz="1600" kern="1200" dirty="0"/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Проблемы с распределением нагрузки на сервера 3, 4 сентября.</a:t>
          </a:r>
          <a:endParaRPr lang="en-US" sz="1600" kern="1200" dirty="0"/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самообслужива-ния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самообслужива-ния.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Всплеск средней длительности операций 1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01683-E63B-4544-BE69-342802EFBADD}">
      <dsp:nvSpPr>
        <dsp:cNvPr id="0" name=""/>
        <dsp:cNvSpPr/>
      </dsp:nvSpPr>
      <dsp:spPr>
        <a:xfrm rot="21300000">
          <a:off x="16353" y="1725558"/>
          <a:ext cx="5296528" cy="606532"/>
        </a:xfrm>
        <a:prstGeom prst="mathMinus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834C15A-A311-488E-A64F-0F565894469F}">
      <dsp:nvSpPr>
        <dsp:cNvPr id="0" name=""/>
        <dsp:cNvSpPr/>
      </dsp:nvSpPr>
      <dsp:spPr>
        <a:xfrm>
          <a:off x="639508" y="202882"/>
          <a:ext cx="1598770" cy="1623060"/>
        </a:xfrm>
        <a:prstGeom prst="downArrow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9DD16-BB96-42AC-AA69-7F1D37706F7B}">
      <dsp:nvSpPr>
        <dsp:cNvPr id="0" name=""/>
        <dsp:cNvSpPr/>
      </dsp:nvSpPr>
      <dsp:spPr>
        <a:xfrm>
          <a:off x="2375091" y="0"/>
          <a:ext cx="2604163" cy="1704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bg1">
                  <a:lumMod val="50000"/>
                </a:schemeClr>
              </a:solidFill>
            </a:rPr>
            <a:t>Общая выручка от акции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bg1">
                  <a:lumMod val="50000"/>
                </a:schemeClr>
              </a:solidFill>
            </a:rPr>
            <a:t>13 388 605,61 ₽ </a:t>
          </a:r>
          <a:endParaRPr lang="en-US" sz="20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375091" y="0"/>
        <a:ext cx="2604163" cy="1704213"/>
      </dsp:txXfrm>
    </dsp:sp>
    <dsp:sp modelId="{2C59FDFB-E436-4922-A752-056AAE090B75}">
      <dsp:nvSpPr>
        <dsp:cNvPr id="0" name=""/>
        <dsp:cNvSpPr/>
      </dsp:nvSpPr>
      <dsp:spPr>
        <a:xfrm>
          <a:off x="3090956" y="2231707"/>
          <a:ext cx="1598770" cy="1623060"/>
        </a:xfrm>
        <a:prstGeom prst="upArrow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7AFC18-29BE-4A14-95D6-553EC6AA6FE5}">
      <dsp:nvSpPr>
        <dsp:cNvPr id="0" name=""/>
        <dsp:cNvSpPr/>
      </dsp:nvSpPr>
      <dsp:spPr>
        <a:xfrm>
          <a:off x="599568" y="2609997"/>
          <a:ext cx="2104988" cy="1191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Прибыль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6 975 605,61 ₽ </a:t>
          </a:r>
          <a:endParaRPr lang="en-US" sz="2000" b="1" kern="1200" dirty="0">
            <a:solidFill>
              <a:prstClr val="white">
                <a:lumMod val="5000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9568" y="2609997"/>
        <a:ext cx="2104988" cy="11910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DD278A3-2D08-FBA6-8E78-B71703F082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DAC8B8-997A-F55D-A93A-6CDC2257D7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C2F03-F5D1-4736-81B2-8812FF64A104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8253B4-12BE-FE3E-96C8-8EA36FD344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FCBF00-179F-696B-50F0-19DE8D779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E533-0C14-4EC8-9DFA-EA72F140BB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544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9FC4-113A-4F52-964A-B0FCDC513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10F087-D5EF-4BAF-A9BC-A533BFE27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75B40-1580-46AE-8B52-03FCC592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61159-8E6A-49CD-88EA-ADE567FB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E768B6-B4D4-4D05-9647-1EFD5DA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305C4-9222-4B89-90D1-42C1D7F9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0CDAB-447E-4F7E-B644-4DEAE8405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DC4876-DC13-4D0A-B475-3C8F165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FBC3BA-A162-4772-8002-882DE46F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211457-E8E6-4D3D-B741-6A4384D9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F32CF4-2F0B-4294-9FD9-031C318F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23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935FB32-F560-FB91-130B-60E464FA1446}"/>
              </a:ext>
            </a:extLst>
          </p:cNvPr>
          <p:cNvSpPr/>
          <p:nvPr userDrawn="1"/>
        </p:nvSpPr>
        <p:spPr>
          <a:xfrm>
            <a:off x="838200" y="909000"/>
            <a:ext cx="10514012" cy="7721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9F0FF-6BB8-40AE-A743-B80F333F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4387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39E51-F741-422B-8304-98C11F40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DC2EFB-9ABF-4F79-89F7-EBD729DE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63E081-A5CF-496C-A4F1-EAC2BE404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E3F270-6F0E-4D0F-972E-594075DC0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06222C-3407-4696-B6ED-239742DA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A43130-33CC-406B-BA77-69427520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EE362D-1469-4D43-A214-5D7C59C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8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3E939-2A62-4F1F-BC30-BA7EB93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29FBF9-8DC1-4D31-AE5C-C5D57F7F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CDF1F-A307-4A7D-9086-4B8D597D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3B9F58-B9D2-4BC0-AA97-F79EA30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7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BD78B4-CBD5-4B9C-9A83-9694EE2F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31544B-9E86-40AE-9C19-B296A066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4CB79-8306-40FB-A1EA-690991B6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879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7D84D-F2A3-4C73-94CD-CE88C009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3B9B7-8F63-4182-9B8B-B60A2A313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D5058-FDEE-4D97-A581-F1D92254E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F9596D-B68E-4A37-8B3F-62926A21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6C94D8-A5AF-47F9-A394-2D3EE653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D231BC-5FF7-46CF-8C2D-59D28C1B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506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63BAF-5E7D-49BC-84BF-CE9FF52A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185D7D-48D7-4E77-9D45-814AB984D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C60F91-3750-4CB2-8225-A70600581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AD629B-59CE-4BE7-A560-1E4F9656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E882F0-A152-4CF6-A3F2-84DD8200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59C-809B-4B94-9A65-A23B4B77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01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B5E43-0C07-4AE2-9FB2-C6F58B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0B98E-5688-4FA4-89C0-9596782BF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A1AA-1A08-4E9C-BB50-EE3C87C1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970C0-D747-4091-98BD-0D471D6B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347AEE-F09C-44A7-B2EB-E514EFBA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8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65FDA6D-DDA5-4745-A415-606736F44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383B58-EBCB-4047-A077-B5D1D65CB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83017C-F4C1-4F5A-BE18-66000B8B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E1B77-0A2E-49A3-A752-02D6D02F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B724BC-A40E-4168-8774-51D6439F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5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0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1ABB4-84E6-4957-916D-CC332F6B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7823A-AB17-46E4-B7FA-475AC7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528C9-5884-4B4D-B36C-1A614FA1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0526-881B-4EFB-A2B1-E2EC6E673644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9552C-5650-405C-942C-79F245E3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EA733B-55B7-42F8-B642-7A4DC9DA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403C-4EB7-40BC-9395-955F62C492F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0E1113-501F-42FF-A817-B71D295CCD2C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9F007F-2479-4E1B-962F-B6FEF354E7FF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FBB389D-F645-4EF0-A313-F1760EDDD65D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8DDD8ED-37DB-433B-9BE3-ED56AB186990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2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8A9AC1B6-7038-462A-A7C2-D0F29619BF17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463789D-0C7C-454D-BFD9-1DE51E4C5BFC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4D431FD-AB15-4701-9AC6-CDB8CE4C764C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E7D3F83A-004E-403A-8F03-CC8948CF9F67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5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B881EB-1784-473B-8081-FDC8508B7613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19E31C-4778-49B4-88E9-494EF71DCCA4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8690DA-5449-464D-80A9-DCC9C148D31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15118C4-713A-4AB9-B08B-BD62864C2E6A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A0898C5B-FFF0-4624-824E-84E4C17CBB1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BCAD506-BA00-4E33-B68C-E5911E34BEAB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01341E1-EFB0-48B5-8780-45599BABAF41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DE8C835F-D205-4D6A-8A82-F0DFE38F02AB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3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365125"/>
            <a:ext cx="5257801" cy="1325563"/>
          </a:xfrm>
        </p:spPr>
        <p:txBody>
          <a:bodyPr>
            <a:normAutofit/>
          </a:bodyPr>
          <a:lstStyle>
            <a:lvl1pPr>
              <a:defRPr lang="ru-RU" sz="34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8D8509-D379-49B3-A4FE-EDBEE064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0FB3E60-2F82-4C12-95B3-7ACC1B0E5862}" type="datetimeFigureOut">
              <a:rPr lang="ru-RU" smtClean="0"/>
              <a:pPr/>
              <a:t>28.10.2023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5207212" y="36075"/>
            <a:ext cx="2844750" cy="274500"/>
            <a:chOff x="5228062" y="49500"/>
            <a:chExt cx="2844750" cy="274500"/>
          </a:xfrm>
          <a:solidFill>
            <a:schemeClr val="accent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accent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33588"/>
            <a:ext cx="5186363" cy="4049712"/>
          </a:xfrm>
        </p:spPr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  <a:lvl2pPr>
              <a:defRPr b="0">
                <a:solidFill>
                  <a:schemeClr val="accent2"/>
                </a:solidFill>
              </a:defRPr>
            </a:lvl2pPr>
            <a:lvl3pPr>
              <a:defRPr b="0">
                <a:solidFill>
                  <a:schemeClr val="accent2"/>
                </a:solidFill>
              </a:defRPr>
            </a:lvl3pPr>
            <a:lvl4pPr>
              <a:defRPr b="0">
                <a:solidFill>
                  <a:schemeClr val="accent2"/>
                </a:solidFill>
              </a:defRPr>
            </a:lvl4pPr>
            <a:lvl5pPr>
              <a:defRPr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4607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756F5F-238C-4EA5-953D-83BC7A40E2A5}"/>
              </a:ext>
            </a:extLst>
          </p:cNvPr>
          <p:cNvSpPr/>
          <p:nvPr userDrawn="1"/>
        </p:nvSpPr>
        <p:spPr>
          <a:xfrm>
            <a:off x="0" y="1674000"/>
            <a:ext cx="12192000" cy="135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24F890-6633-4AD3-9C24-3D0B92AF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BC0BA3-1E1F-4BDD-8E19-DB8F6855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294063"/>
            <a:ext cx="10515600" cy="2970212"/>
          </a:xfrm>
        </p:spPr>
        <p:txBody>
          <a:bodyPr/>
          <a:lstStyle>
            <a:lvl1pPr marL="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560B685-5836-4067-85B7-2D3D4F5E0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515600" cy="8096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772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75B666-56EB-4BC3-A2DA-3F26BD5CBF9B}"/>
              </a:ext>
            </a:extLst>
          </p:cNvPr>
          <p:cNvSpPr/>
          <p:nvPr userDrawn="1"/>
        </p:nvSpPr>
        <p:spPr>
          <a:xfrm>
            <a:off x="8031000" y="447747"/>
            <a:ext cx="3735000" cy="59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B65CF81-B173-4646-A374-B2745EC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01" y="594001"/>
            <a:ext cx="6525000" cy="85500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1819EB9-C582-4395-9B13-E428103A3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01" y="1764001"/>
            <a:ext cx="6525000" cy="1685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5C61BE64-83CE-B819-CDF6-731B6D0F27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01" y="3764565"/>
            <a:ext cx="6525000" cy="1685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605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5A4E8-4491-4B8E-8D46-FF66BEA6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87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3CA45-84EF-4365-A83D-693B46FB0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BCA0D-97A4-4A8D-A228-B176B291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1FA1D-E700-4D19-8AE0-0132EC2A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4A97C-AF01-4C13-9ECA-9C6A0DF1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47745E-7AAD-BEE3-9713-712D6BEEB58F}"/>
              </a:ext>
            </a:extLst>
          </p:cNvPr>
          <p:cNvSpPr/>
          <p:nvPr userDrawn="1"/>
        </p:nvSpPr>
        <p:spPr>
          <a:xfrm>
            <a:off x="838200" y="1044000"/>
            <a:ext cx="105156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9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B844A-5F06-438E-8D5B-EEBE30AF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0AA84-1516-4BB4-BB32-CFEEC7EC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39FFDD-06F0-4DB8-9B8B-4832B4D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5DAC9F-0BE9-4A2E-8BC2-5BAFA3F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621F7C-1841-4558-93E8-402A42AD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31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presentation-creation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C381-1854-4C97-8542-EBCF540B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B0A123-FF8A-4CE7-837D-F06E3FC60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30587-C329-41B4-82ED-12FC66934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F96C-8259-4C6E-9537-7A3459B8F19D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18EC2-2045-4FC0-B95D-518BE3AA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5BB3D3-4A0A-41F5-85BE-8743F189C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hlinkClick r:id="rId19"/>
            <a:extLst>
              <a:ext uri="{FF2B5EF4-FFF2-40B4-BE49-F238E27FC236}">
                <a16:creationId xmlns:a16="http://schemas.microsoft.com/office/drawing/2014/main" id="{272B339E-EE75-42A2-A257-2175F5120A8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l="-34000" t="-9000" r="3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E66A9F77-287B-4435-A782-CC4B09FBC08D}"/>
              </a:ext>
            </a:extLst>
          </p:cNvPr>
          <p:cNvSpPr/>
          <p:nvPr/>
        </p:nvSpPr>
        <p:spPr>
          <a:xfrm>
            <a:off x="5511000" y="0"/>
            <a:ext cx="6681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C80AD-11EA-4219-93DF-32921C154B7F}"/>
              </a:ext>
            </a:extLst>
          </p:cNvPr>
          <p:cNvSpPr txBox="1"/>
          <p:nvPr/>
        </p:nvSpPr>
        <p:spPr>
          <a:xfrm>
            <a:off x="6321000" y="3519000"/>
            <a:ext cx="567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4">
                    <a:lumMod val="75000"/>
                  </a:schemeClr>
                </a:solidFill>
              </a:rPr>
              <a:t>Курсовая работа</a:t>
            </a:r>
          </a:p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Анализ торгового ретейла за 1 неделю сентября 2023 года</a:t>
            </a:r>
          </a:p>
          <a:p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Трепачева Е.А.</a:t>
            </a:r>
          </a:p>
        </p:txBody>
      </p:sp>
    </p:spTree>
    <p:extLst>
      <p:ext uri="{BB962C8B-B14F-4D97-AF65-F5344CB8AC3E}">
        <p14:creationId xmlns:p14="http://schemas.microsoft.com/office/powerpoint/2010/main" val="13057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Рост числа операций совершенных с помощью касс самообслуживания.</a:t>
            </a:r>
            <a:endParaRPr lang="ru-RU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A68A91-E7E4-DA36-FFA1-BCF6A72F8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107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34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31191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Всплеск средней длительности операций 1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B796145-3E9E-D2C7-A4C7-9599AE8A5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22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71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Всплеск средней длительности операций 1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9CA248C-4661-B7B6-10BF-BA1386D67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501021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255819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6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Модуль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первичной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обработки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платежа</a:t>
            </a:r>
            <a:r>
              <a:rPr lang="en-US" sz="1700" dirty="0">
                <a:solidFill>
                  <a:schemeClr val="tx1"/>
                </a:solidFill>
              </a:rPr>
              <a:t> – </a:t>
            </a:r>
            <a:r>
              <a:rPr lang="en-US" sz="1700" dirty="0" err="1">
                <a:solidFill>
                  <a:schemeClr val="tx1"/>
                </a:solidFill>
              </a:rPr>
              <a:t>Информация</a:t>
            </a:r>
            <a:r>
              <a:rPr lang="en-US" sz="1700" dirty="0">
                <a:solidFill>
                  <a:schemeClr val="tx1"/>
                </a:solidFill>
              </a:rPr>
              <a:t> о </a:t>
            </a:r>
            <a:r>
              <a:rPr lang="en-US" sz="1700" dirty="0" err="1">
                <a:solidFill>
                  <a:schemeClr val="tx1"/>
                </a:solidFill>
              </a:rPr>
              <a:t>самообслужиании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en-US" sz="1700" dirty="0" err="1">
                <a:solidFill>
                  <a:schemeClr val="tx1"/>
                </a:solidFill>
              </a:rPr>
              <a:t>Сервер</a:t>
            </a:r>
            <a:r>
              <a:rPr lang="en-US" sz="1700" dirty="0">
                <a:solidFill>
                  <a:schemeClr val="tx1"/>
                </a:solidFill>
              </a:rPr>
              <a:t> 1 в </a:t>
            </a:r>
            <a:r>
              <a:rPr lang="en-US" sz="1700" dirty="0" err="1">
                <a:solidFill>
                  <a:schemeClr val="tx1"/>
                </a:solidFill>
              </a:rPr>
              <a:t>период</a:t>
            </a:r>
            <a:r>
              <a:rPr lang="en-US" sz="1700" dirty="0">
                <a:solidFill>
                  <a:schemeClr val="tx1"/>
                </a:solidFill>
              </a:rPr>
              <a:t> с 00:00 </a:t>
            </a:r>
            <a:r>
              <a:rPr lang="en-US" sz="1700" dirty="0" err="1">
                <a:solidFill>
                  <a:schemeClr val="tx1"/>
                </a:solidFill>
              </a:rPr>
              <a:t>по</a:t>
            </a:r>
            <a:r>
              <a:rPr lang="en-US" sz="1700" dirty="0">
                <a:solidFill>
                  <a:schemeClr val="tx1"/>
                </a:solidFill>
              </a:rPr>
              <a:t> 9:00 5 </a:t>
            </a:r>
            <a:r>
              <a:rPr lang="en-US" sz="1700" dirty="0" err="1">
                <a:solidFill>
                  <a:schemeClr val="tx1"/>
                </a:solidFill>
              </a:rPr>
              <a:t>сентября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C4DB903D-F737-7C9F-D95E-5746049C5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526895"/>
              </p:ext>
            </p:extLst>
          </p:nvPr>
        </p:nvGraphicFramePr>
        <p:xfrm>
          <a:off x="5060704" y="630936"/>
          <a:ext cx="6716768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47%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Информация</a:t>
            </a:r>
            <a:r>
              <a:rPr lang="en-US" sz="1700" dirty="0">
                <a:solidFill>
                  <a:schemeClr val="tx1"/>
                </a:solidFill>
              </a:rPr>
              <a:t> о </a:t>
            </a:r>
            <a:r>
              <a:rPr lang="en-US" sz="1700" dirty="0" err="1">
                <a:solidFill>
                  <a:schemeClr val="tx1"/>
                </a:solidFill>
              </a:rPr>
              <a:t>самообслужиании</a:t>
            </a:r>
            <a:r>
              <a:rPr lang="ru-RU" sz="1700" dirty="0">
                <a:solidFill>
                  <a:schemeClr val="tx1"/>
                </a:solidFill>
              </a:rPr>
              <a:t> – Информация о программе лояльности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ru-RU" sz="1700" dirty="0">
                <a:solidFill>
                  <a:schemeClr val="tx1"/>
                </a:solidFill>
              </a:rPr>
              <a:t>Сервер 2 в период с 12.00 по 13.00 7 сентября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69%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49447FB1-1414-EBD0-0E3C-1A3676CC7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79248"/>
              </p:ext>
            </p:extLst>
          </p:nvPr>
        </p:nvGraphicFramePr>
        <p:xfrm>
          <a:off x="5098532" y="633619"/>
          <a:ext cx="6683893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8300606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Модуль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обработки скидки по программе лояльности – Регистрация платежа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ru-RU" sz="1700" dirty="0">
                <a:solidFill>
                  <a:schemeClr val="tx1"/>
                </a:solidFill>
              </a:rPr>
              <a:t>Сервер 1 в течение всего дня 6 сентября.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24%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4BDF9D55-B6B8-6830-907E-D416F3BE0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426397"/>
              </p:ext>
            </p:extLst>
          </p:nvPr>
        </p:nvGraphicFramePr>
        <p:xfrm>
          <a:off x="5060703" y="633619"/>
          <a:ext cx="6721721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208521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90508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0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CC9A5FE-7256-6863-635F-888379A24707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327027"/>
            <a:ext cx="5074986" cy="1436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+mn-lt"/>
              </a:rPr>
              <a:t>Розыгрыш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подарков</a:t>
            </a:r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0098B2-F893-047A-37EC-5B14E0DB42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014" y="1629000"/>
            <a:ext cx="4534986" cy="1685564"/>
          </a:xfrm>
        </p:spPr>
        <p:txBody>
          <a:bodyPr/>
          <a:lstStyle/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Средняя сумма чека 5 и 6 сентября</a:t>
            </a:r>
          </a:p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18 438,17 ₽ </a:t>
            </a:r>
          </a:p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Средний чек вырос на 1 331,80 ₽ </a:t>
            </a:r>
            <a:endParaRPr lang="ru-RU" sz="1700" dirty="0"/>
          </a:p>
          <a:p>
            <a:endParaRPr lang="ru-RU" dirty="0"/>
          </a:p>
        </p:txBody>
      </p:sp>
      <p:graphicFrame>
        <p:nvGraphicFramePr>
          <p:cNvPr id="6" name="Рисунок 1">
            <a:extLst>
              <a:ext uri="{FF2B5EF4-FFF2-40B4-BE49-F238E27FC236}">
                <a16:creationId xmlns:a16="http://schemas.microsoft.com/office/drawing/2014/main" id="{7E615FD9-E13F-C951-8B18-B546D63E4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698689"/>
              </p:ext>
            </p:extLst>
          </p:nvPr>
        </p:nvGraphicFramePr>
        <p:xfrm>
          <a:off x="6441435" y="2529000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044CC2-5650-0BBD-0727-0031BE8E67C2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2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372812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8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038080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6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Потери из-за программы лояльности.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86BDCD89-CF1F-3DA3-EB84-95E454545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012216"/>
              </p:ext>
            </p:extLst>
          </p:nvPr>
        </p:nvGraphicFramePr>
        <p:xfrm>
          <a:off x="6299971" y="2529000"/>
          <a:ext cx="5490000" cy="398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707E80-9DD1-1E43-23D4-E79AB94113B9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986177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8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Экономия клиентов в рамках каждого </a:t>
            </a:r>
            <a:r>
              <a:rPr lang="ru-RU" sz="4000" dirty="0" err="1">
                <a:solidFill>
                  <a:schemeClr val="accent4">
                    <a:lumMod val="75000"/>
                  </a:schemeClr>
                </a:solidFill>
                <a:latin typeface="+mn-lt"/>
              </a:rPr>
              <a:t>бина</a:t>
            </a:r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программы лояльности.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B9A2967-ABB0-F285-4B46-99F81833C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17745"/>
              </p:ext>
            </p:extLst>
          </p:nvPr>
        </p:nvGraphicFramePr>
        <p:xfrm>
          <a:off x="6321000" y="2529000"/>
          <a:ext cx="5490000" cy="403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CE13995-09EC-4E3C-E429-6C446B9E3257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742818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4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Эффект от понижения скидок. 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BAC8BDB-EB79-277B-981B-017320D5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000" y="2055842"/>
            <a:ext cx="4534986" cy="1238158"/>
          </a:xfrm>
        </p:spPr>
        <p:txBody>
          <a:bodyPr/>
          <a:lstStyle/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Средняя экономия на одну транзакцию 112,10 ₽ </a:t>
            </a:r>
          </a:p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Коэффициент прироста -12,51%</a:t>
            </a:r>
            <a:endParaRPr lang="ru-RU" sz="1800" kern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4CC8A1E0-8F4C-A6F1-E06A-CB8BCA3C1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78833"/>
              </p:ext>
            </p:extLst>
          </p:nvPr>
        </p:nvGraphicFramePr>
        <p:xfrm>
          <a:off x="6321001" y="2529000"/>
          <a:ext cx="5490000" cy="3957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A07AEF-D829-9CE4-D7B8-5EE62ED7EEAB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7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840131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1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0"/>
            <a:ext cx="5074986" cy="18150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Расчет суммарных денежных затрат на проведение транзакций. 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BAC8BDB-EB79-277B-981B-017320D5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198" y="2739112"/>
            <a:ext cx="4534986" cy="1238158"/>
          </a:xfrm>
        </p:spPr>
        <p:txBody>
          <a:bodyPr/>
          <a:lstStyle/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Издержки с учетом скидок</a:t>
            </a:r>
          </a:p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39 495,63 ₽ </a:t>
            </a:r>
            <a:endParaRPr lang="ru-RU" sz="1800" kern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551BE9A-FCFD-B350-CECC-B7F0975AE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7467"/>
              </p:ext>
            </p:extLst>
          </p:nvPr>
        </p:nvGraphicFramePr>
        <p:xfrm>
          <a:off x="6546000" y="2709000"/>
          <a:ext cx="5265000" cy="373217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04691">
                  <a:extLst>
                    <a:ext uri="{9D8B030D-6E8A-4147-A177-3AD203B41FA5}">
                      <a16:colId xmlns:a16="http://schemas.microsoft.com/office/drawing/2014/main" val="4086495262"/>
                    </a:ext>
                  </a:extLst>
                </a:gridCol>
                <a:gridCol w="1201156">
                  <a:extLst>
                    <a:ext uri="{9D8B030D-6E8A-4147-A177-3AD203B41FA5}">
                      <a16:colId xmlns:a16="http://schemas.microsoft.com/office/drawing/2014/main" val="3134916386"/>
                    </a:ext>
                  </a:extLst>
                </a:gridCol>
                <a:gridCol w="73495">
                  <a:extLst>
                    <a:ext uri="{9D8B030D-6E8A-4147-A177-3AD203B41FA5}">
                      <a16:colId xmlns:a16="http://schemas.microsoft.com/office/drawing/2014/main" val="592742667"/>
                    </a:ext>
                  </a:extLst>
                </a:gridCol>
                <a:gridCol w="1255247">
                  <a:extLst>
                    <a:ext uri="{9D8B030D-6E8A-4147-A177-3AD203B41FA5}">
                      <a16:colId xmlns:a16="http://schemas.microsoft.com/office/drawing/2014/main" val="1082543765"/>
                    </a:ext>
                  </a:extLst>
                </a:gridCol>
                <a:gridCol w="73495">
                  <a:extLst>
                    <a:ext uri="{9D8B030D-6E8A-4147-A177-3AD203B41FA5}">
                      <a16:colId xmlns:a16="http://schemas.microsoft.com/office/drawing/2014/main" val="2904223794"/>
                    </a:ext>
                  </a:extLst>
                </a:gridCol>
                <a:gridCol w="1056916">
                  <a:extLst>
                    <a:ext uri="{9D8B030D-6E8A-4147-A177-3AD203B41FA5}">
                      <a16:colId xmlns:a16="http://schemas.microsoft.com/office/drawing/2014/main" val="310559838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Сервер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3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85183"/>
                  </a:ext>
                </a:extLst>
              </a:tr>
              <a:tr h="741371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Скидка на 1 транзакцию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0,06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0,08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1018"/>
                  </a:ext>
                </a:extLst>
              </a:tr>
              <a:tr h="415390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Размер скидки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37,32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1 621,52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283,18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2052"/>
                  </a:ext>
                </a:extLst>
              </a:tr>
              <a:tr h="1080013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Суммарная скидка по всем серверам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1 942,02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29057"/>
                  </a:ext>
                </a:extLst>
              </a:tr>
              <a:tr h="1080013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Количество операций по всем серверам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10 622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30 269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24 159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083243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59C8F9-44F3-B8D0-3BD9-B5B51FBE4C92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u-RU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Операционная отчетность и инструкция для ее использования.</a:t>
            </a:r>
            <a:b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295B6C-A123-8C3A-61C4-AE0A9FE1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6" y="2130426"/>
            <a:ext cx="4896008" cy="18056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9B5E79-E15F-0896-CA0F-5A8F94B1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6" y="4780696"/>
            <a:ext cx="4952701" cy="874006"/>
          </a:xfrm>
          <a:prstGeom prst="rect">
            <a:avLst/>
          </a:prstGeom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9B3C06AC-7F2C-8475-E882-CD12C92D4DF8}"/>
              </a:ext>
            </a:extLst>
          </p:cNvPr>
          <p:cNvSpPr txBox="1">
            <a:spLocks/>
          </p:cNvSpPr>
          <p:nvPr/>
        </p:nvSpPr>
        <p:spPr>
          <a:xfrm>
            <a:off x="679935" y="1793982"/>
            <a:ext cx="4534986" cy="331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Вводимые значения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CDBED1F-2ED2-E788-00B9-73948262C1C3}"/>
              </a:ext>
            </a:extLst>
          </p:cNvPr>
          <p:cNvSpPr txBox="1">
            <a:spLocks/>
          </p:cNvSpPr>
          <p:nvPr/>
        </p:nvSpPr>
        <p:spPr>
          <a:xfrm>
            <a:off x="658958" y="4482443"/>
            <a:ext cx="4534986" cy="331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Выводимые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23748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Каннибализм одной из торговых точек 3, 4 сентября.</a:t>
            </a:r>
            <a:endParaRPr lang="ru-RU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C379B2E-C07A-F1DB-CBF8-F9E959FB8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251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97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17D228-21C1-EB84-3940-66204A8E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" y="2107657"/>
            <a:ext cx="5602009" cy="40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B8B0558-E354-491C-94EE-0F652941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50" y="2123351"/>
            <a:ext cx="5602009" cy="39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628F9F-DB8A-D4FA-3362-23F8F3A8BDA4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D981DD-AD30-4000-C0AD-C9D418FBBEAF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6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5D0211-E8C9-5AF9-B939-55FD7520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8" y="2130426"/>
            <a:ext cx="5601691" cy="40088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C2CA5F1-A04B-96B4-EF85-433F1A29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00" y="2141811"/>
            <a:ext cx="5602009" cy="398607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04F73F-126B-B90D-3620-2EBEC1038D4C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F41941-9699-88BD-2198-CE68CB2A8B1F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0731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1780CCB-0819-A483-407A-0078F21B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3" y="2140211"/>
            <a:ext cx="5590047" cy="40088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8E5CC67-AE68-2ADF-C824-E37A64A2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00" y="2151596"/>
            <a:ext cx="5616505" cy="398607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899245-205C-2F99-3F01-E290708D707A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B83E1FA-BBA7-9AD2-6036-E3136CD35FE7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7532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l="-34000" t="-9000" r="3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E66A9F77-287B-4435-A782-CC4B09FBC08D}"/>
              </a:ext>
            </a:extLst>
          </p:cNvPr>
          <p:cNvSpPr/>
          <p:nvPr/>
        </p:nvSpPr>
        <p:spPr>
          <a:xfrm>
            <a:off x="5511000" y="0"/>
            <a:ext cx="6681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C80AD-11EA-4219-93DF-32921C154B7F}"/>
              </a:ext>
            </a:extLst>
          </p:cNvPr>
          <p:cNvSpPr txBox="1"/>
          <p:nvPr/>
        </p:nvSpPr>
        <p:spPr>
          <a:xfrm>
            <a:off x="6321000" y="3519000"/>
            <a:ext cx="490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4">
                    <a:lumMod val="75000"/>
                  </a:schemeClr>
                </a:solidFill>
              </a:rPr>
              <a:t>Спасибо за внимание!</a:t>
            </a:r>
            <a:endParaRPr lang="ru-RU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Каннибализм одной из торговых точек 3, 4 сентября.</a:t>
            </a:r>
            <a:endParaRPr lang="ru-RU" sz="3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CBDC6D2-B216-4083-B82A-B439D6DA32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8183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32820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751752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5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с распределением нагрузки на сервера 3, 4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0E0C667-EFF0-8D32-479B-FC32A405F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8282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81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с распределением нагрузки на сервера 3, 4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E9C476F3-7C77-AA16-7AE2-6D98508E9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308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567582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444940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3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Рост числа операций совершенных с помощью касс самообслуживания.</a:t>
            </a:r>
            <a:endParaRPr lang="ru-RU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018E5B8-C078-80A2-C1D3-AFE867D70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59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38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851</Words>
  <Application>Microsoft Office PowerPoint</Application>
  <PresentationFormat>Широкоэкранный</PresentationFormat>
  <Paragraphs>189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Произошедшие инциденты </vt:lpstr>
      <vt:lpstr>Каннибализм одной из торговых точек 3, 4 сентября.</vt:lpstr>
      <vt:lpstr>Каннибализм одной из торговых точек 3, 4 сентября.</vt:lpstr>
      <vt:lpstr>Произошедшие инциденты </vt:lpstr>
      <vt:lpstr>Проблемы с распределением нагрузки на сервера 3, 4 сентября.</vt:lpstr>
      <vt:lpstr>Проблемы с распределением нагрузки на сервера 3, 4 сентября.</vt:lpstr>
      <vt:lpstr>Произошедшие инциденты </vt:lpstr>
      <vt:lpstr>Рост числа операций совершенных с помощью касс самообслуживания.</vt:lpstr>
      <vt:lpstr>Рост числа операций совершенных с помощью касс самообслуживания.</vt:lpstr>
      <vt:lpstr>Произошедшие инциденты </vt:lpstr>
      <vt:lpstr>Всплеск средней длительности операций 1 сентября.</vt:lpstr>
      <vt:lpstr>Всплеск средней длительности операций 1 сентября.</vt:lpstr>
      <vt:lpstr>Произошедшие инциденты </vt:lpstr>
      <vt:lpstr>Технические проблемы в звеньях схемы обработки платежа.</vt:lpstr>
      <vt:lpstr>Технические проблемы в звеньях схемы обработки платежа.</vt:lpstr>
      <vt:lpstr>Технические проблемы в звеньях схемы обработки платежа.</vt:lpstr>
      <vt:lpstr>Маркетинговые активности </vt:lpstr>
      <vt:lpstr>Розыгрыш подарков.</vt:lpstr>
      <vt:lpstr>Маркетинговые активности </vt:lpstr>
      <vt:lpstr>Потери из-за программы лояльности.</vt:lpstr>
      <vt:lpstr>Маркетинговые активности </vt:lpstr>
      <vt:lpstr>Экономия клиентов в рамках каждого бина программы лояльности.</vt:lpstr>
      <vt:lpstr>Маркетинговые активности </vt:lpstr>
      <vt:lpstr>Эффект от понижения скидок. </vt:lpstr>
      <vt:lpstr>Маркетинговые активности </vt:lpstr>
      <vt:lpstr>Расчет суммарных денежных затрат на проведение транзакций. </vt:lpstr>
      <vt:lpstr>Операционная отчетность и инструкция для ее использования. </vt:lpstr>
      <vt:lpstr>Дешборд</vt:lpstr>
      <vt:lpstr>Дешборд</vt:lpstr>
      <vt:lpstr>Дешборд</vt:lpstr>
      <vt:lpstr>Дешборд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Пользователь Windows</cp:lastModifiedBy>
  <cp:revision>41</cp:revision>
  <dcterms:created xsi:type="dcterms:W3CDTF">2020-08-13T15:12:26Z</dcterms:created>
  <dcterms:modified xsi:type="dcterms:W3CDTF">2023-10-28T07:42:36Z</dcterms:modified>
</cp:coreProperties>
</file>